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69" r:id="rId2"/>
    <p:sldId id="268" r:id="rId3"/>
    <p:sldId id="270" r:id="rId4"/>
    <p:sldId id="265" r:id="rId5"/>
    <p:sldId id="271" r:id="rId6"/>
    <p:sldId id="258" r:id="rId7"/>
    <p:sldId id="256" r:id="rId8"/>
    <p:sldId id="257" r:id="rId9"/>
    <p:sldId id="259" r:id="rId10"/>
    <p:sldId id="272" r:id="rId11"/>
    <p:sldId id="274" r:id="rId12"/>
    <p:sldId id="273" r:id="rId13"/>
    <p:sldId id="275" r:id="rId14"/>
    <p:sldId id="276" r:id="rId15"/>
    <p:sldId id="277" r:id="rId16"/>
    <p:sldId id="278" r:id="rId17"/>
    <p:sldId id="279" r:id="rId18"/>
    <p:sldId id="284" r:id="rId19"/>
    <p:sldId id="280" r:id="rId20"/>
    <p:sldId id="281" r:id="rId21"/>
    <p:sldId id="283" r:id="rId22"/>
    <p:sldId id="282" r:id="rId23"/>
    <p:sldId id="285" r:id="rId24"/>
    <p:sldId id="286" r:id="rId25"/>
    <p:sldId id="289" r:id="rId26"/>
    <p:sldId id="297" r:id="rId27"/>
    <p:sldId id="287" r:id="rId28"/>
    <p:sldId id="288" r:id="rId29"/>
    <p:sldId id="293" r:id="rId30"/>
    <p:sldId id="291" r:id="rId31"/>
    <p:sldId id="290" r:id="rId32"/>
    <p:sldId id="294" r:id="rId33"/>
    <p:sldId id="300" r:id="rId34"/>
    <p:sldId id="295" r:id="rId35"/>
    <p:sldId id="296" r:id="rId36"/>
    <p:sldId id="298" r:id="rId37"/>
    <p:sldId id="299" r:id="rId38"/>
    <p:sldId id="301" r:id="rId39"/>
    <p:sldId id="292" r:id="rId40"/>
    <p:sldId id="302" r:id="rId41"/>
    <p:sldId id="304" r:id="rId42"/>
    <p:sldId id="305" r:id="rId43"/>
    <p:sldId id="307" r:id="rId44"/>
    <p:sldId id="308" r:id="rId45"/>
    <p:sldId id="303" r:id="rId46"/>
    <p:sldId id="306" r:id="rId47"/>
    <p:sldId id="309" r:id="rId48"/>
    <p:sldId id="310" r:id="rId49"/>
    <p:sldId id="313" r:id="rId50"/>
    <p:sldId id="311" r:id="rId51"/>
    <p:sldId id="312" r:id="rId52"/>
    <p:sldId id="314" r:id="rId53"/>
    <p:sldId id="315" r:id="rId54"/>
    <p:sldId id="316" r:id="rId55"/>
    <p:sldId id="318" r:id="rId56"/>
    <p:sldId id="319" r:id="rId57"/>
    <p:sldId id="317" r:id="rId58"/>
    <p:sldId id="330" r:id="rId59"/>
    <p:sldId id="321" r:id="rId60"/>
    <p:sldId id="322" r:id="rId61"/>
    <p:sldId id="323" r:id="rId62"/>
    <p:sldId id="324" r:id="rId63"/>
    <p:sldId id="325" r:id="rId64"/>
    <p:sldId id="326" r:id="rId65"/>
    <p:sldId id="327" r:id="rId66"/>
    <p:sldId id="328" r:id="rId67"/>
    <p:sldId id="329" r:id="rId68"/>
    <p:sldId id="331" r:id="rId69"/>
    <p:sldId id="332" r:id="rId70"/>
    <p:sldId id="336" r:id="rId71"/>
    <p:sldId id="335" r:id="rId72"/>
    <p:sldId id="334" r:id="rId73"/>
    <p:sldId id="333" r:id="rId74"/>
    <p:sldId id="342" r:id="rId75"/>
    <p:sldId id="337" r:id="rId76"/>
    <p:sldId id="341" r:id="rId77"/>
    <p:sldId id="343" r:id="rId78"/>
    <p:sldId id="338" r:id="rId79"/>
    <p:sldId id="339" r:id="rId80"/>
    <p:sldId id="340" r:id="rId81"/>
    <p:sldId id="344" r:id="rId82"/>
    <p:sldId id="345" r:id="rId83"/>
    <p:sldId id="346" r:id="rId84"/>
    <p:sldId id="347" r:id="rId85"/>
    <p:sldId id="348" r:id="rId86"/>
    <p:sldId id="349" r:id="rId87"/>
    <p:sldId id="350"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5587A2-57A3-484E-866E-BE8DAB5E01B2}" v="1590" dt="2020-07-10T00:50:55.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4660"/>
  </p:normalViewPr>
  <p:slideViewPr>
    <p:cSldViewPr snapToGrid="0">
      <p:cViewPr varScale="1">
        <p:scale>
          <a:sx n="81" d="100"/>
          <a:sy n="81" d="100"/>
        </p:scale>
        <p:origin x="47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Coxson" userId="a284f7b4601fe006" providerId="LiveId" clId="{685587A2-57A3-484E-866E-BE8DAB5E01B2}"/>
    <pc:docChg chg="undo custSel addSld delSld modSld">
      <pc:chgData name="Adam Coxson" userId="a284f7b4601fe006" providerId="LiveId" clId="{685587A2-57A3-484E-866E-BE8DAB5E01B2}" dt="2020-07-10T00:55:59.703" v="5391" actId="20577"/>
      <pc:docMkLst>
        <pc:docMk/>
      </pc:docMkLst>
      <pc:sldChg chg="modSp mod">
        <pc:chgData name="Adam Coxson" userId="a284f7b4601fe006" providerId="LiveId" clId="{685587A2-57A3-484E-866E-BE8DAB5E01B2}" dt="2020-07-09T22:09:29.307" v="659" actId="20577"/>
        <pc:sldMkLst>
          <pc:docMk/>
          <pc:sldMk cId="2971814017" sldId="276"/>
        </pc:sldMkLst>
        <pc:spChg chg="mod">
          <ac:chgData name="Adam Coxson" userId="a284f7b4601fe006" providerId="LiveId" clId="{685587A2-57A3-484E-866E-BE8DAB5E01B2}" dt="2020-07-09T22:09:29.307" v="659" actId="20577"/>
          <ac:spMkLst>
            <pc:docMk/>
            <pc:sldMk cId="2971814017" sldId="276"/>
            <ac:spMk id="3" creationId="{92B7FDB3-2AD5-493F-877B-ADAE3223E67D}"/>
          </ac:spMkLst>
        </pc:spChg>
      </pc:sldChg>
      <pc:sldChg chg="modSp mod">
        <pc:chgData name="Adam Coxson" userId="a284f7b4601fe006" providerId="LiveId" clId="{685587A2-57A3-484E-866E-BE8DAB5E01B2}" dt="2020-07-09T21:56:38.772" v="32" actId="20577"/>
        <pc:sldMkLst>
          <pc:docMk/>
          <pc:sldMk cId="2839599627" sldId="277"/>
        </pc:sldMkLst>
        <pc:spChg chg="mod">
          <ac:chgData name="Adam Coxson" userId="a284f7b4601fe006" providerId="LiveId" clId="{685587A2-57A3-484E-866E-BE8DAB5E01B2}" dt="2020-07-09T21:56:38.772" v="32" actId="20577"/>
          <ac:spMkLst>
            <pc:docMk/>
            <pc:sldMk cId="2839599627" sldId="277"/>
            <ac:spMk id="3" creationId="{D55BF22B-AB25-405A-9B0B-C22AB7F7B3A1}"/>
          </ac:spMkLst>
        </pc:spChg>
      </pc:sldChg>
      <pc:sldChg chg="modSp mod">
        <pc:chgData name="Adam Coxson" userId="a284f7b4601fe006" providerId="LiveId" clId="{685587A2-57A3-484E-866E-BE8DAB5E01B2}" dt="2020-07-09T21:55:56.029" v="3" actId="1076"/>
        <pc:sldMkLst>
          <pc:docMk/>
          <pc:sldMk cId="4001969910" sldId="278"/>
        </pc:sldMkLst>
        <pc:spChg chg="mod">
          <ac:chgData name="Adam Coxson" userId="a284f7b4601fe006" providerId="LiveId" clId="{685587A2-57A3-484E-866E-BE8DAB5E01B2}" dt="2020-07-09T21:55:56.029" v="3" actId="1076"/>
          <ac:spMkLst>
            <pc:docMk/>
            <pc:sldMk cId="4001969910" sldId="278"/>
            <ac:spMk id="2" creationId="{B9A71BAC-CCB6-4651-BD4D-333DB7E4F9D5}"/>
          </ac:spMkLst>
        </pc:spChg>
      </pc:sldChg>
      <pc:sldChg chg="addSp delSp modSp mod">
        <pc:chgData name="Adam Coxson" userId="a284f7b4601fe006" providerId="LiveId" clId="{685587A2-57A3-484E-866E-BE8DAB5E01B2}" dt="2020-07-10T00:55:59.703" v="5391" actId="20577"/>
        <pc:sldMkLst>
          <pc:docMk/>
          <pc:sldMk cId="656186479" sldId="279"/>
        </pc:sldMkLst>
        <pc:spChg chg="del">
          <ac:chgData name="Adam Coxson" userId="a284f7b4601fe006" providerId="LiveId" clId="{685587A2-57A3-484E-866E-BE8DAB5E01B2}" dt="2020-07-09T21:57:10.730" v="33"/>
          <ac:spMkLst>
            <pc:docMk/>
            <pc:sldMk cId="656186479" sldId="279"/>
            <ac:spMk id="2" creationId="{92539E72-3D61-468D-A53E-3CC11D71F943}"/>
          </ac:spMkLst>
        </pc:spChg>
        <pc:spChg chg="mod">
          <ac:chgData name="Adam Coxson" userId="a284f7b4601fe006" providerId="LiveId" clId="{685587A2-57A3-484E-866E-BE8DAB5E01B2}" dt="2020-07-10T00:55:59.703" v="5391" actId="20577"/>
          <ac:spMkLst>
            <pc:docMk/>
            <pc:sldMk cId="656186479" sldId="279"/>
            <ac:spMk id="3" creationId="{F7CDC036-6BBB-4348-B68E-FA37B0BB3C80}"/>
          </ac:spMkLst>
        </pc:spChg>
        <pc:spChg chg="add mod">
          <ac:chgData name="Adam Coxson" userId="a284f7b4601fe006" providerId="LiveId" clId="{685587A2-57A3-484E-866E-BE8DAB5E01B2}" dt="2020-07-09T21:57:13.638" v="34" actId="14100"/>
          <ac:spMkLst>
            <pc:docMk/>
            <pc:sldMk cId="656186479" sldId="279"/>
            <ac:spMk id="4" creationId="{B4C1512C-0542-44A0-9B1E-D67952E94D9E}"/>
          </ac:spMkLst>
        </pc:spChg>
      </pc:sldChg>
      <pc:sldChg chg="new del">
        <pc:chgData name="Adam Coxson" userId="a284f7b4601fe006" providerId="LiveId" clId="{685587A2-57A3-484E-866E-BE8DAB5E01B2}" dt="2020-07-09T22:13:06.768" v="930" actId="2696"/>
        <pc:sldMkLst>
          <pc:docMk/>
          <pc:sldMk cId="1732976553" sldId="280"/>
        </pc:sldMkLst>
      </pc:sldChg>
      <pc:sldChg chg="addSp modSp add mod">
        <pc:chgData name="Adam Coxson" userId="a284f7b4601fe006" providerId="LiveId" clId="{685587A2-57A3-484E-866E-BE8DAB5E01B2}" dt="2020-07-09T23:53:37.774" v="3214" actId="20577"/>
        <pc:sldMkLst>
          <pc:docMk/>
          <pc:sldMk cId="3090796881" sldId="280"/>
        </pc:sldMkLst>
        <pc:spChg chg="mod">
          <ac:chgData name="Adam Coxson" userId="a284f7b4601fe006" providerId="LiveId" clId="{685587A2-57A3-484E-866E-BE8DAB5E01B2}" dt="2020-07-09T23:53:37.774" v="3214" actId="20577"/>
          <ac:spMkLst>
            <pc:docMk/>
            <pc:sldMk cId="3090796881" sldId="280"/>
            <ac:spMk id="3" creationId="{F7CDC036-6BBB-4348-B68E-FA37B0BB3C80}"/>
          </ac:spMkLst>
        </pc:spChg>
        <pc:spChg chg="mod">
          <ac:chgData name="Adam Coxson" userId="a284f7b4601fe006" providerId="LiveId" clId="{685587A2-57A3-484E-866E-BE8DAB5E01B2}" dt="2020-07-09T23:44:27.006" v="3023" actId="1076"/>
          <ac:spMkLst>
            <pc:docMk/>
            <pc:sldMk cId="3090796881" sldId="280"/>
            <ac:spMk id="4" creationId="{B4C1512C-0542-44A0-9B1E-D67952E94D9E}"/>
          </ac:spMkLst>
        </pc:spChg>
        <pc:picChg chg="add mod modCrop">
          <ac:chgData name="Adam Coxson" userId="a284f7b4601fe006" providerId="LiveId" clId="{685587A2-57A3-484E-866E-BE8DAB5E01B2}" dt="2020-07-09T23:47:55.181" v="3074" actId="1076"/>
          <ac:picMkLst>
            <pc:docMk/>
            <pc:sldMk cId="3090796881" sldId="280"/>
            <ac:picMk id="2" creationId="{5BBB5CD9-9DC5-4ACC-BC01-8445337D5B13}"/>
          </ac:picMkLst>
        </pc:picChg>
      </pc:sldChg>
      <pc:sldChg chg="modSp add mod">
        <pc:chgData name="Adam Coxson" userId="a284f7b4601fe006" providerId="LiveId" clId="{685587A2-57A3-484E-866E-BE8DAB5E01B2}" dt="2020-07-10T00:51:55.099" v="5125" actId="20577"/>
        <pc:sldMkLst>
          <pc:docMk/>
          <pc:sldMk cId="929981579" sldId="281"/>
        </pc:sldMkLst>
        <pc:spChg chg="mod">
          <ac:chgData name="Adam Coxson" userId="a284f7b4601fe006" providerId="LiveId" clId="{685587A2-57A3-484E-866E-BE8DAB5E01B2}" dt="2020-07-10T00:51:55.099" v="5125" actId="20577"/>
          <ac:spMkLst>
            <pc:docMk/>
            <pc:sldMk cId="929981579" sldId="281"/>
            <ac:spMk id="3" creationId="{F7CDC036-6BBB-4348-B68E-FA37B0BB3C8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71734A-3180-4349-AE2B-F7D8585626D6}" type="datetimeFigureOut">
              <a:rPr lang="en-GB" smtClean="0"/>
              <a:t>04/09/2020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AE0A87-63F0-4B02-9990-F8A5B4659AFA}" type="slidenum">
              <a:rPr lang="en-GB" smtClean="0"/>
              <a:t>‹#›</a:t>
            </a:fld>
            <a:endParaRPr lang="en-GB"/>
          </a:p>
        </p:txBody>
      </p:sp>
    </p:spTree>
    <p:extLst>
      <p:ext uri="{BB962C8B-B14F-4D97-AF65-F5344CB8AC3E}">
        <p14:creationId xmlns:p14="http://schemas.microsoft.com/office/powerpoint/2010/main" val="286596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13600B-FFEA-41C4-8CA3-8F008473866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75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AE0A87-63F0-4B02-9990-F8A5B4659AFA}" type="slidenum">
              <a:rPr lang="en-GB" smtClean="0"/>
              <a:t>33</a:t>
            </a:fld>
            <a:endParaRPr lang="en-GB"/>
          </a:p>
        </p:txBody>
      </p:sp>
    </p:spTree>
    <p:extLst>
      <p:ext uri="{BB962C8B-B14F-4D97-AF65-F5344CB8AC3E}">
        <p14:creationId xmlns:p14="http://schemas.microsoft.com/office/powerpoint/2010/main" val="290044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AE0A87-63F0-4B02-9990-F8A5B4659AFA}" type="slidenum">
              <a:rPr lang="en-GB" smtClean="0"/>
              <a:t>80</a:t>
            </a:fld>
            <a:endParaRPr lang="en-GB"/>
          </a:p>
        </p:txBody>
      </p:sp>
    </p:spTree>
    <p:extLst>
      <p:ext uri="{BB962C8B-B14F-4D97-AF65-F5344CB8AC3E}">
        <p14:creationId xmlns:p14="http://schemas.microsoft.com/office/powerpoint/2010/main" val="3271910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91FE-3305-40DC-AC4B-EFC01645AB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8B1B4E7-2B67-48F0-865F-437F94B539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048C653-49F1-4CC3-A64F-8A43EE0FC624}"/>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5" name="Footer Placeholder 4">
            <a:extLst>
              <a:ext uri="{FF2B5EF4-FFF2-40B4-BE49-F238E27FC236}">
                <a16:creationId xmlns:a16="http://schemas.microsoft.com/office/drawing/2014/main" id="{22C87E33-0307-44E2-8DB4-9181A1946C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329558-302E-4D24-B838-8901FC42E0BE}"/>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3688472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FCDA-DDA4-4376-9E1A-7B39D6AE24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C5753E1-F264-445D-B7D0-3B83E844FF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8FC2CA-3ECC-450D-B395-AA61B0D5F349}"/>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5" name="Footer Placeholder 4">
            <a:extLst>
              <a:ext uri="{FF2B5EF4-FFF2-40B4-BE49-F238E27FC236}">
                <a16:creationId xmlns:a16="http://schemas.microsoft.com/office/drawing/2014/main" id="{2893D592-F7F4-42E9-AAAF-4494F230CB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3B02AC-98FF-4D31-AD68-84570C0AEDB4}"/>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2449960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0FA4CE-BAD1-4CAD-B399-DDAA1626D8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8D0E95-4DF7-463F-A75C-EB2148AA2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678078-765A-43E2-AD26-51611C3EFCFE}"/>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5" name="Footer Placeholder 4">
            <a:extLst>
              <a:ext uri="{FF2B5EF4-FFF2-40B4-BE49-F238E27FC236}">
                <a16:creationId xmlns:a16="http://schemas.microsoft.com/office/drawing/2014/main" id="{13E959D8-EB84-4C9E-84E3-8C77108A2F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D46CC1-5666-447D-8015-5B9893697842}"/>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390562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8E8A-8AAC-4C48-9CD9-DC818F310D9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C2266CF-56DC-44B2-A121-49BF11FA42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F4E699-A6A1-449F-B06A-EE97E85A9D26}"/>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5" name="Footer Placeholder 4">
            <a:extLst>
              <a:ext uri="{FF2B5EF4-FFF2-40B4-BE49-F238E27FC236}">
                <a16:creationId xmlns:a16="http://schemas.microsoft.com/office/drawing/2014/main" id="{7B0F47F9-37EA-49C2-89E4-511D661FB2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17BBE8-718A-4637-8DF1-019DF1607E7C}"/>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305493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F5EE5-F02B-42EB-9F0B-6CAFF65AF0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124D0A-E5F0-46DD-8544-D9F2315993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6D8BA3-2249-4353-837D-CB3D0F7913B3}"/>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5" name="Footer Placeholder 4">
            <a:extLst>
              <a:ext uri="{FF2B5EF4-FFF2-40B4-BE49-F238E27FC236}">
                <a16:creationId xmlns:a16="http://schemas.microsoft.com/office/drawing/2014/main" id="{FF04EBEA-E866-4EC3-9150-E39BE301A7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A0E232-C272-4E99-9F7C-11AFFF58C163}"/>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2632231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0E65-C91E-44E0-BF24-061FB450214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E495DF7-9D10-442C-A002-7E4D4E51DD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645F273-D37B-4402-B0BD-FC0D8B26F2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091B82E-A65F-4CC9-8CEC-96F4E14F9E04}"/>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6" name="Footer Placeholder 5">
            <a:extLst>
              <a:ext uri="{FF2B5EF4-FFF2-40B4-BE49-F238E27FC236}">
                <a16:creationId xmlns:a16="http://schemas.microsoft.com/office/drawing/2014/main" id="{8A87B3CA-DA05-4463-A0A2-28CDA7E178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4E05CC-47DA-45A9-BBEA-4E16BE72EA33}"/>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569054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FA64-2324-43B9-8082-E53EFEE4046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E2AE794-786A-4E5E-95D7-064C8C94D4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53C74-E33B-457B-924A-D6BC5137A7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E2A23F-5E87-44BA-AAB8-0BE7DBC05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43860C-0CDB-4424-8F25-8426670573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74B71B-639F-4B5E-9F84-6C54914EC44C}"/>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8" name="Footer Placeholder 7">
            <a:extLst>
              <a:ext uri="{FF2B5EF4-FFF2-40B4-BE49-F238E27FC236}">
                <a16:creationId xmlns:a16="http://schemas.microsoft.com/office/drawing/2014/main" id="{FA6A2A71-8877-489C-8338-5F23EC9384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E8BF072-11DC-4445-9D66-E3EF0AFBF3DB}"/>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19024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8559-F3C5-4567-8F16-94C60A46D54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478DEC-D8B8-4100-A636-6EBC61A86E61}"/>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4" name="Footer Placeholder 3">
            <a:extLst>
              <a:ext uri="{FF2B5EF4-FFF2-40B4-BE49-F238E27FC236}">
                <a16:creationId xmlns:a16="http://schemas.microsoft.com/office/drawing/2014/main" id="{2DA04CCF-074E-45C9-A5EF-5A3DBBD5A89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0165F3B-6B83-41FC-9F6B-D6A841603C0B}"/>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1594749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30F6D2-701F-49DE-AE1E-DA9C0A5A8C00}"/>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3" name="Footer Placeholder 2">
            <a:extLst>
              <a:ext uri="{FF2B5EF4-FFF2-40B4-BE49-F238E27FC236}">
                <a16:creationId xmlns:a16="http://schemas.microsoft.com/office/drawing/2014/main" id="{EF0C9C08-26F0-4A2B-8F72-29007AB6B3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C5F2416-2D6A-40FD-BFB8-BABC93CB0728}"/>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417850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1A79-F2EE-4086-BFEF-DBC510065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02209BA-0DE4-4C32-8F78-528F295063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2C227B5-6F3B-482F-BDEF-6363C6E45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C00E9E-4901-4567-BEDD-59879B3D9DFB}"/>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6" name="Footer Placeholder 5">
            <a:extLst>
              <a:ext uri="{FF2B5EF4-FFF2-40B4-BE49-F238E27FC236}">
                <a16:creationId xmlns:a16="http://schemas.microsoft.com/office/drawing/2014/main" id="{93870D36-1486-488A-BADC-80217DFFE8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0CE1B9-A77D-43AD-BF1E-968B81ABB0AE}"/>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1679197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997C-F12A-4384-9ED8-A2C929707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D267571-FDB6-4BCB-A963-6ADC10B0D7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D5EEE7A-4C50-4B2D-81C9-67F5A67CE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78E49-B75D-45D5-95C8-08585D32443B}"/>
              </a:ext>
            </a:extLst>
          </p:cNvPr>
          <p:cNvSpPr>
            <a:spLocks noGrp="1"/>
          </p:cNvSpPr>
          <p:nvPr>
            <p:ph type="dt" sz="half" idx="10"/>
          </p:nvPr>
        </p:nvSpPr>
        <p:spPr/>
        <p:txBody>
          <a:bodyPr/>
          <a:lstStyle/>
          <a:p>
            <a:fld id="{51EB3AB5-5944-4837-A8EE-A3BE891E50B8}" type="datetimeFigureOut">
              <a:rPr lang="en-GB" smtClean="0"/>
              <a:t>04/09/2020</a:t>
            </a:fld>
            <a:endParaRPr lang="en-GB"/>
          </a:p>
        </p:txBody>
      </p:sp>
      <p:sp>
        <p:nvSpPr>
          <p:cNvPr id="6" name="Footer Placeholder 5">
            <a:extLst>
              <a:ext uri="{FF2B5EF4-FFF2-40B4-BE49-F238E27FC236}">
                <a16:creationId xmlns:a16="http://schemas.microsoft.com/office/drawing/2014/main" id="{702BFEC9-8C5F-498C-88F7-D89ED5873A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2E5BAE-3FFA-4F20-AC74-A9988979DBFF}"/>
              </a:ext>
            </a:extLst>
          </p:cNvPr>
          <p:cNvSpPr>
            <a:spLocks noGrp="1"/>
          </p:cNvSpPr>
          <p:nvPr>
            <p:ph type="sldNum" sz="quarter" idx="12"/>
          </p:nvPr>
        </p:nvSpPr>
        <p:spPr/>
        <p:txBody>
          <a:bodyPr/>
          <a:lstStyle/>
          <a:p>
            <a:fld id="{E5AB58FB-CA83-4618-A395-5A30BACC286F}" type="slidenum">
              <a:rPr lang="en-GB" smtClean="0"/>
              <a:t>‹#›</a:t>
            </a:fld>
            <a:endParaRPr lang="en-GB"/>
          </a:p>
        </p:txBody>
      </p:sp>
    </p:spTree>
    <p:extLst>
      <p:ext uri="{BB962C8B-B14F-4D97-AF65-F5344CB8AC3E}">
        <p14:creationId xmlns:p14="http://schemas.microsoft.com/office/powerpoint/2010/main" val="28628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2E7FCE-C3F9-4C7E-8065-3AED1011C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BB9CFA4-801A-4DC0-85A5-254004F0EF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C14A8E-7330-4FCE-A1CB-BC50CF56D2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B3AB5-5944-4837-A8EE-A3BE891E50B8}" type="datetimeFigureOut">
              <a:rPr lang="en-GB" smtClean="0"/>
              <a:t>04/09/2020</a:t>
            </a:fld>
            <a:endParaRPr lang="en-GB"/>
          </a:p>
        </p:txBody>
      </p:sp>
      <p:sp>
        <p:nvSpPr>
          <p:cNvPr id="5" name="Footer Placeholder 4">
            <a:extLst>
              <a:ext uri="{FF2B5EF4-FFF2-40B4-BE49-F238E27FC236}">
                <a16:creationId xmlns:a16="http://schemas.microsoft.com/office/drawing/2014/main" id="{5D2BDF61-4D58-45A5-AFAA-468895422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B0EAB8F-47D7-402D-B7CB-98377EB58D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AB58FB-CA83-4618-A395-5A30BACC286F}" type="slidenum">
              <a:rPr lang="en-GB" smtClean="0"/>
              <a:t>‹#›</a:t>
            </a:fld>
            <a:endParaRPr lang="en-GB"/>
          </a:p>
        </p:txBody>
      </p:sp>
    </p:spTree>
    <p:extLst>
      <p:ext uri="{BB962C8B-B14F-4D97-AF65-F5344CB8AC3E}">
        <p14:creationId xmlns:p14="http://schemas.microsoft.com/office/powerpoint/2010/main" val="19087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7.png"/><Relationship Id="rId7" Type="http://schemas.openxmlformats.org/officeDocument/2006/relationships/image" Target="../media/image5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55.png"/><Relationship Id="rId5" Type="http://schemas.openxmlformats.org/officeDocument/2006/relationships/image" Target="../media/image69.png"/><Relationship Id="rId10" Type="http://schemas.openxmlformats.org/officeDocument/2006/relationships/image" Target="../media/image54.png"/><Relationship Id="rId4" Type="http://schemas.openxmlformats.org/officeDocument/2006/relationships/image" Target="../media/image68.png"/><Relationship Id="rId9" Type="http://schemas.openxmlformats.org/officeDocument/2006/relationships/image" Target="../media/image53.png"/></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A8BC-2DFC-4939-A68C-3AC84DBA95F6}"/>
              </a:ext>
            </a:extLst>
          </p:cNvPr>
          <p:cNvSpPr>
            <a:spLocks noGrp="1"/>
          </p:cNvSpPr>
          <p:nvPr>
            <p:ph type="ctrTitle"/>
          </p:nvPr>
        </p:nvSpPr>
        <p:spPr/>
        <p:txBody>
          <a:bodyPr>
            <a:normAutofit fontScale="90000"/>
          </a:bodyPr>
          <a:lstStyle/>
          <a:p>
            <a:r>
              <a:rPr lang="en-GB" dirty="0"/>
              <a:t>Neural Networks – Hyperparameter optimisation</a:t>
            </a:r>
            <a:br>
              <a:rPr lang="en-GB" dirty="0"/>
            </a:br>
            <a:endParaRPr lang="en-GB" dirty="0"/>
          </a:p>
        </p:txBody>
      </p:sp>
      <p:sp>
        <p:nvSpPr>
          <p:cNvPr id="3" name="Subtitle 2">
            <a:extLst>
              <a:ext uri="{FF2B5EF4-FFF2-40B4-BE49-F238E27FC236}">
                <a16:creationId xmlns:a16="http://schemas.microsoft.com/office/drawing/2014/main" id="{3F2BFF9B-74F4-472C-9B61-ACE49C4E08AF}"/>
              </a:ext>
            </a:extLst>
          </p:cNvPr>
          <p:cNvSpPr>
            <a:spLocks noGrp="1"/>
          </p:cNvSpPr>
          <p:nvPr>
            <p:ph type="subTitle" idx="1"/>
          </p:nvPr>
        </p:nvSpPr>
        <p:spPr/>
        <p:txBody>
          <a:bodyPr/>
          <a:lstStyle/>
          <a:p>
            <a:r>
              <a:rPr lang="en-GB" dirty="0"/>
              <a:t>Finding the optimal optimiser</a:t>
            </a:r>
          </a:p>
        </p:txBody>
      </p:sp>
    </p:spTree>
    <p:extLst>
      <p:ext uri="{BB962C8B-B14F-4D97-AF65-F5344CB8AC3E}">
        <p14:creationId xmlns:p14="http://schemas.microsoft.com/office/powerpoint/2010/main" val="2924696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A21787-6FA3-4CDD-9F1D-48A25D7580DB}"/>
              </a:ext>
            </a:extLst>
          </p:cNvPr>
          <p:cNvSpPr>
            <a:spLocks noGrp="1"/>
          </p:cNvSpPr>
          <p:nvPr>
            <p:ph type="subTitle" idx="1"/>
          </p:nvPr>
        </p:nvSpPr>
        <p:spPr>
          <a:xfrm>
            <a:off x="1469293" y="239591"/>
            <a:ext cx="2751015" cy="1655762"/>
          </a:xfrm>
        </p:spPr>
        <p:txBody>
          <a:bodyPr/>
          <a:lstStyle/>
          <a:p>
            <a:r>
              <a:rPr lang="en-GB" dirty="0"/>
              <a:t>Grid search</a:t>
            </a:r>
          </a:p>
        </p:txBody>
      </p:sp>
      <p:sp>
        <p:nvSpPr>
          <p:cNvPr id="4" name="Subtitle 2">
            <a:extLst>
              <a:ext uri="{FF2B5EF4-FFF2-40B4-BE49-F238E27FC236}">
                <a16:creationId xmlns:a16="http://schemas.microsoft.com/office/drawing/2014/main" id="{F978202E-BBBC-45DC-A531-7C20CF9DA89C}"/>
              </a:ext>
            </a:extLst>
          </p:cNvPr>
          <p:cNvSpPr txBox="1">
            <a:spLocks/>
          </p:cNvSpPr>
          <p:nvPr/>
        </p:nvSpPr>
        <p:spPr>
          <a:xfrm>
            <a:off x="7217508" y="147637"/>
            <a:ext cx="275101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Random search</a:t>
            </a:r>
          </a:p>
        </p:txBody>
      </p:sp>
      <p:sp>
        <p:nvSpPr>
          <p:cNvPr id="5" name="TextBox 4">
            <a:extLst>
              <a:ext uri="{FF2B5EF4-FFF2-40B4-BE49-F238E27FC236}">
                <a16:creationId xmlns:a16="http://schemas.microsoft.com/office/drawing/2014/main" id="{5D1E9C42-131D-462C-91A5-904AD8D53B19}"/>
              </a:ext>
            </a:extLst>
          </p:cNvPr>
          <p:cNvSpPr txBox="1"/>
          <p:nvPr/>
        </p:nvSpPr>
        <p:spPr>
          <a:xfrm>
            <a:off x="554890" y="899961"/>
            <a:ext cx="5326188" cy="4785926"/>
          </a:xfrm>
          <a:prstGeom prst="rect">
            <a:avLst/>
          </a:prstGeom>
          <a:noFill/>
        </p:spPr>
        <p:txBody>
          <a:bodyPr wrap="square" rtlCol="0">
            <a:spAutoFit/>
          </a:bodyPr>
          <a:lstStyle/>
          <a:p>
            <a:endParaRPr lang="en-GB" sz="1100" dirty="0"/>
          </a:p>
          <a:p>
            <a:r>
              <a:rPr lang="en-GB" sz="1400" dirty="0"/>
              <a:t>HN = [4,8]</a:t>
            </a:r>
          </a:p>
          <a:p>
            <a:r>
              <a:rPr lang="en-GB" sz="1400" dirty="0"/>
              <a:t>EPOCHS = [50,150,400, 500]</a:t>
            </a:r>
          </a:p>
          <a:p>
            <a:r>
              <a:rPr lang="en-GB" sz="1400" dirty="0"/>
              <a:t>BATCH_SIZE = [50, 300, 400]</a:t>
            </a:r>
          </a:p>
          <a:p>
            <a:r>
              <a:rPr lang="en-GB" sz="1400" dirty="0"/>
              <a:t>LR = [0.0001, 0.0004, 0.0008, 0.001, 0.004, 0.008, 0.01, 0.04, 0.08, 0.1, 0.2, 0.25]</a:t>
            </a:r>
          </a:p>
          <a:p>
            <a:endParaRPr lang="en-GB" sz="1400" dirty="0"/>
          </a:p>
          <a:p>
            <a:endParaRPr lang="en-GB" sz="1400" dirty="0"/>
          </a:p>
          <a:p>
            <a:r>
              <a:rPr lang="en-GB" sz="1400" dirty="0"/>
              <a:t>Grid search algorithm execution time:  1:05:29.37 (</a:t>
            </a:r>
            <a:r>
              <a:rPr lang="en-GB" sz="1400" dirty="0" err="1"/>
              <a:t>hrs:mins:secs</a:t>
            </a:r>
            <a:r>
              <a:rPr lang="en-GB" sz="1400" dirty="0"/>
              <a:t>)</a:t>
            </a:r>
          </a:p>
          <a:p>
            <a:r>
              <a:rPr lang="en-GB" sz="1400" dirty="0"/>
              <a:t>No. of parameter configurations:  288</a:t>
            </a:r>
            <a:br>
              <a:rPr lang="en-GB" sz="1400" dirty="0"/>
            </a:br>
            <a:endParaRPr lang="en-GB" sz="1400" dirty="0"/>
          </a:p>
          <a:p>
            <a:r>
              <a:rPr lang="en-GB" sz="1400" dirty="0"/>
              <a:t>1 ) Params: HN =  8  Epochs =  150  LR =  0.01  Batch Size =  300</a:t>
            </a:r>
          </a:p>
          <a:p>
            <a:r>
              <a:rPr lang="en-GB" sz="1400" dirty="0"/>
              <a:t>MSE:  0.004023… </a:t>
            </a:r>
          </a:p>
          <a:p>
            <a:endParaRPr lang="en-GB" sz="1400" dirty="0"/>
          </a:p>
          <a:p>
            <a:r>
              <a:rPr lang="en-GB" sz="1400" dirty="0"/>
              <a:t>2 ) Params: HN =  4  Epochs =  400  LR =  0.001  Batch Size =  50</a:t>
            </a:r>
          </a:p>
          <a:p>
            <a:r>
              <a:rPr lang="en-GB" sz="1400" dirty="0"/>
              <a:t>MSE:  0.004485… </a:t>
            </a:r>
          </a:p>
          <a:p>
            <a:endParaRPr lang="en-GB" sz="1400" dirty="0"/>
          </a:p>
          <a:p>
            <a:r>
              <a:rPr lang="en-GB" sz="1400" dirty="0"/>
              <a:t>3 ) Params: HN =  8  Epochs =  50  LR =  0.004  Batch Size =  50</a:t>
            </a:r>
          </a:p>
          <a:p>
            <a:r>
              <a:rPr lang="en-GB" sz="1400" dirty="0"/>
              <a:t>MSE:  0.004568… </a:t>
            </a:r>
          </a:p>
          <a:p>
            <a:endParaRPr lang="en-GB" sz="1400" dirty="0"/>
          </a:p>
          <a:p>
            <a:r>
              <a:rPr lang="en-GB" sz="1400" dirty="0"/>
              <a:t>4 ) Params: HN =  4  Epochs =  500  LR =  0.001  Batch Size =  400</a:t>
            </a:r>
          </a:p>
          <a:p>
            <a:r>
              <a:rPr lang="en-GB" sz="1400" dirty="0"/>
              <a:t>MSE:  0.004876… </a:t>
            </a:r>
          </a:p>
        </p:txBody>
      </p:sp>
      <p:sp>
        <p:nvSpPr>
          <p:cNvPr id="6" name="TextBox 5">
            <a:extLst>
              <a:ext uri="{FF2B5EF4-FFF2-40B4-BE49-F238E27FC236}">
                <a16:creationId xmlns:a16="http://schemas.microsoft.com/office/drawing/2014/main" id="{F7FBC954-1897-4E10-B268-6C3486315879}"/>
              </a:ext>
            </a:extLst>
          </p:cNvPr>
          <p:cNvSpPr txBox="1"/>
          <p:nvPr/>
        </p:nvSpPr>
        <p:spPr>
          <a:xfrm>
            <a:off x="5881078" y="704728"/>
            <a:ext cx="5970953" cy="5216813"/>
          </a:xfrm>
          <a:prstGeom prst="rect">
            <a:avLst/>
          </a:prstGeom>
          <a:noFill/>
        </p:spPr>
        <p:txBody>
          <a:bodyPr wrap="square" rtlCol="0">
            <a:spAutoFit/>
          </a:bodyPr>
          <a:lstStyle/>
          <a:p>
            <a:br>
              <a:rPr lang="en-GB" sz="1100" dirty="0"/>
            </a:br>
            <a:r>
              <a:rPr lang="en-GB" sz="1400" dirty="0"/>
              <a:t>Random uniform distributions were used for EPOCHS and Batch Size. A uniform logarithmic distribution was taken for LR.</a:t>
            </a:r>
            <a:br>
              <a:rPr lang="en-GB" sz="1400" dirty="0"/>
            </a:br>
            <a:r>
              <a:rPr lang="en-GB" sz="1400" dirty="0"/>
              <a:t>HN = [4,6,8] (randomly selected)</a:t>
            </a:r>
            <a:br>
              <a:rPr lang="en-GB" sz="1400" dirty="0"/>
            </a:br>
            <a:r>
              <a:rPr lang="en-GB" sz="1400" dirty="0"/>
              <a:t>EPOCHS from 20 to 500</a:t>
            </a:r>
            <a:br>
              <a:rPr lang="en-GB" sz="1400" dirty="0"/>
            </a:br>
            <a:r>
              <a:rPr lang="en-GB" sz="1400" dirty="0"/>
              <a:t>BATCH_SIZE from 10 to 300</a:t>
            </a:r>
            <a:br>
              <a:rPr lang="en-GB" sz="1400" dirty="0"/>
            </a:br>
            <a:r>
              <a:rPr lang="en-GB" sz="1400" dirty="0"/>
              <a:t>LR from 0.0001 to 0.25</a:t>
            </a:r>
            <a:br>
              <a:rPr lang="en-GB" sz="1400" dirty="0"/>
            </a:br>
            <a:br>
              <a:rPr lang="en-GB" sz="1400" dirty="0"/>
            </a:br>
            <a:r>
              <a:rPr lang="en-GB" sz="1400" dirty="0"/>
              <a:t>Random search algorithm execution time:  1:18:18.38 (</a:t>
            </a:r>
            <a:r>
              <a:rPr lang="en-GB" sz="1400" dirty="0" err="1"/>
              <a:t>hrs:mins:secs</a:t>
            </a:r>
            <a:r>
              <a:rPr lang="en-GB" sz="1400" dirty="0"/>
              <a:t>)</a:t>
            </a:r>
          </a:p>
          <a:p>
            <a:r>
              <a:rPr lang="en-GB" sz="1400" dirty="0"/>
              <a:t>No. of parameter configurations:  288</a:t>
            </a:r>
            <a:br>
              <a:rPr lang="en-GB" sz="1400" dirty="0"/>
            </a:br>
            <a:endParaRPr lang="en-GB" sz="1400" dirty="0"/>
          </a:p>
          <a:p>
            <a:r>
              <a:rPr lang="en-GB" sz="1400" dirty="0"/>
              <a:t>1 ) Params: HN =  6  Epochs =  393  LR =  0.001177…  Batch Size =  180</a:t>
            </a:r>
          </a:p>
          <a:p>
            <a:r>
              <a:rPr lang="en-GB" sz="1400" dirty="0"/>
              <a:t>MSE:  0.003786… </a:t>
            </a:r>
          </a:p>
          <a:p>
            <a:endParaRPr lang="en-GB" sz="1400" dirty="0"/>
          </a:p>
          <a:p>
            <a:r>
              <a:rPr lang="en-GB" sz="1400" dirty="0"/>
              <a:t>2 ) Params: HN =  8  Epochs =  444  LR =  0.003883…  Batch Size =  253</a:t>
            </a:r>
          </a:p>
          <a:p>
            <a:r>
              <a:rPr lang="en-GB" sz="1400" dirty="0"/>
              <a:t>MSE:  0.004293… </a:t>
            </a:r>
          </a:p>
          <a:p>
            <a:endParaRPr lang="en-GB" sz="1400" dirty="0"/>
          </a:p>
          <a:p>
            <a:r>
              <a:rPr lang="en-GB" sz="1400" dirty="0"/>
              <a:t>3 ) Params: HN =  6  Epochs =  272  LR =  0.001067…  Batch Size =  54</a:t>
            </a:r>
          </a:p>
          <a:p>
            <a:r>
              <a:rPr lang="en-GB" sz="1400" dirty="0"/>
              <a:t>MSE:  0.004613… </a:t>
            </a:r>
          </a:p>
          <a:p>
            <a:endParaRPr lang="en-GB" sz="1400" dirty="0"/>
          </a:p>
          <a:p>
            <a:r>
              <a:rPr lang="en-GB" sz="1400" dirty="0"/>
              <a:t>4 ) Params: HN =  8  Epochs =  261  LR =  0.001275…  Batch Size =  191</a:t>
            </a:r>
          </a:p>
          <a:p>
            <a:r>
              <a:rPr lang="en-GB" sz="1400" dirty="0"/>
              <a:t>MSE:  0.004687… </a:t>
            </a:r>
            <a:br>
              <a:rPr lang="en-GB" sz="1400" dirty="0"/>
            </a:br>
            <a:br>
              <a:rPr lang="en-GB" sz="1400" dirty="0"/>
            </a:br>
            <a:endParaRPr lang="en-GB" sz="1400" dirty="0"/>
          </a:p>
        </p:txBody>
      </p:sp>
      <p:sp>
        <p:nvSpPr>
          <p:cNvPr id="2" name="TextBox 1">
            <a:extLst>
              <a:ext uri="{FF2B5EF4-FFF2-40B4-BE49-F238E27FC236}">
                <a16:creationId xmlns:a16="http://schemas.microsoft.com/office/drawing/2014/main" id="{6DDF194C-DA05-4517-967F-9C42B88D6022}"/>
              </a:ext>
            </a:extLst>
          </p:cNvPr>
          <p:cNvSpPr txBox="1"/>
          <p:nvPr/>
        </p:nvSpPr>
        <p:spPr>
          <a:xfrm>
            <a:off x="734646" y="5997135"/>
            <a:ext cx="9050216" cy="369332"/>
          </a:xfrm>
          <a:prstGeom prst="rect">
            <a:avLst/>
          </a:prstGeom>
          <a:noFill/>
        </p:spPr>
        <p:txBody>
          <a:bodyPr wrap="square" rtlCol="0">
            <a:spAutoFit/>
          </a:bodyPr>
          <a:lstStyle/>
          <a:p>
            <a:r>
              <a:rPr lang="en-GB" dirty="0">
                <a:solidFill>
                  <a:srgbClr val="0070C0"/>
                </a:solidFill>
              </a:rPr>
              <a:t>Grid search outperformed random search ... And again</a:t>
            </a:r>
          </a:p>
        </p:txBody>
      </p:sp>
    </p:spTree>
    <p:extLst>
      <p:ext uri="{BB962C8B-B14F-4D97-AF65-F5344CB8AC3E}">
        <p14:creationId xmlns:p14="http://schemas.microsoft.com/office/powerpoint/2010/main" val="12257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A21787-6FA3-4CDD-9F1D-48A25D7580DB}"/>
              </a:ext>
            </a:extLst>
          </p:cNvPr>
          <p:cNvSpPr>
            <a:spLocks noGrp="1"/>
          </p:cNvSpPr>
          <p:nvPr>
            <p:ph type="subTitle" idx="1"/>
          </p:nvPr>
        </p:nvSpPr>
        <p:spPr>
          <a:xfrm>
            <a:off x="1469293" y="239591"/>
            <a:ext cx="2751015" cy="1655762"/>
          </a:xfrm>
        </p:spPr>
        <p:txBody>
          <a:bodyPr/>
          <a:lstStyle/>
          <a:p>
            <a:r>
              <a:rPr lang="en-GB" dirty="0"/>
              <a:t>Grid search</a:t>
            </a:r>
          </a:p>
        </p:txBody>
      </p:sp>
      <p:sp>
        <p:nvSpPr>
          <p:cNvPr id="4" name="Subtitle 2">
            <a:extLst>
              <a:ext uri="{FF2B5EF4-FFF2-40B4-BE49-F238E27FC236}">
                <a16:creationId xmlns:a16="http://schemas.microsoft.com/office/drawing/2014/main" id="{F978202E-BBBC-45DC-A531-7C20CF9DA89C}"/>
              </a:ext>
            </a:extLst>
          </p:cNvPr>
          <p:cNvSpPr txBox="1">
            <a:spLocks/>
          </p:cNvSpPr>
          <p:nvPr/>
        </p:nvSpPr>
        <p:spPr>
          <a:xfrm>
            <a:off x="7217508" y="147637"/>
            <a:ext cx="275101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Random search</a:t>
            </a:r>
          </a:p>
        </p:txBody>
      </p:sp>
      <p:sp>
        <p:nvSpPr>
          <p:cNvPr id="5" name="TextBox 4">
            <a:extLst>
              <a:ext uri="{FF2B5EF4-FFF2-40B4-BE49-F238E27FC236}">
                <a16:creationId xmlns:a16="http://schemas.microsoft.com/office/drawing/2014/main" id="{5D1E9C42-131D-462C-91A5-904AD8D53B19}"/>
              </a:ext>
            </a:extLst>
          </p:cNvPr>
          <p:cNvSpPr txBox="1"/>
          <p:nvPr/>
        </p:nvSpPr>
        <p:spPr>
          <a:xfrm>
            <a:off x="554890" y="899961"/>
            <a:ext cx="5326188" cy="4355038"/>
          </a:xfrm>
          <a:prstGeom prst="rect">
            <a:avLst/>
          </a:prstGeom>
          <a:noFill/>
        </p:spPr>
        <p:txBody>
          <a:bodyPr wrap="square" rtlCol="0">
            <a:spAutoFit/>
          </a:bodyPr>
          <a:lstStyle/>
          <a:p>
            <a:endParaRPr lang="en-GB" sz="1100" dirty="0"/>
          </a:p>
          <a:p>
            <a:r>
              <a:rPr lang="en-GB" sz="1400" dirty="0"/>
              <a:t>HN: H1 = 4, H2 = 8</a:t>
            </a:r>
          </a:p>
          <a:p>
            <a:r>
              <a:rPr lang="it-IT" sz="1400" dirty="0"/>
              <a:t>EPOCHS = [30, 60, 90, 120, 150, 180, 210, 240, 270, 300, 330, 360, 390]</a:t>
            </a:r>
            <a:br>
              <a:rPr lang="it-IT" sz="1400" dirty="0"/>
            </a:br>
            <a:r>
              <a:rPr lang="en-GB" sz="1400" dirty="0"/>
              <a:t>BATCH_SIZE = 300</a:t>
            </a:r>
          </a:p>
          <a:p>
            <a:r>
              <a:rPr lang="en-GB" sz="1400" dirty="0"/>
              <a:t>LR = 0.0001 to 0.0009, 0.001 to 0.009, 0.01 to 0.09, 0.1 to 0.25.</a:t>
            </a:r>
          </a:p>
          <a:p>
            <a:endParaRPr lang="en-GB" sz="1400" dirty="0"/>
          </a:p>
          <a:p>
            <a:endParaRPr lang="en-GB" sz="1400" dirty="0"/>
          </a:p>
          <a:p>
            <a:r>
              <a:rPr lang="en-GB" sz="1400" dirty="0"/>
              <a:t>Grid search algorithm execution time:  0:29:17.470747 (</a:t>
            </a:r>
            <a:r>
              <a:rPr lang="en-GB" sz="1400" dirty="0" err="1"/>
              <a:t>hrs:mins:secs</a:t>
            </a:r>
            <a:r>
              <a:rPr lang="en-GB" sz="1400" dirty="0"/>
              <a:t>)</a:t>
            </a:r>
          </a:p>
          <a:p>
            <a:r>
              <a:rPr lang="en-GB" sz="1400" dirty="0"/>
              <a:t>No. of parameter configurations:  403</a:t>
            </a:r>
          </a:p>
          <a:p>
            <a:r>
              <a:rPr lang="en-GB" sz="1400" dirty="0"/>
              <a:t>1 ) Params: HN = (4,8), Epochs =  330  LR =  0.008  Batch Size = 300</a:t>
            </a:r>
          </a:p>
          <a:p>
            <a:r>
              <a:rPr lang="en-GB" sz="1400" dirty="0"/>
              <a:t>MSE:  0.004054 </a:t>
            </a:r>
          </a:p>
          <a:p>
            <a:endParaRPr lang="en-GB" sz="1400" dirty="0"/>
          </a:p>
          <a:p>
            <a:r>
              <a:rPr lang="en-GB" sz="1400" dirty="0"/>
              <a:t>2 ) Params: HN = (4,8), Epochs =  270  LR =  0.002  Batch Size = 300</a:t>
            </a:r>
          </a:p>
          <a:p>
            <a:r>
              <a:rPr lang="en-GB" sz="1400" dirty="0"/>
              <a:t>MSE:  0.004475</a:t>
            </a:r>
          </a:p>
          <a:p>
            <a:endParaRPr lang="en-GB" sz="1400" dirty="0"/>
          </a:p>
          <a:p>
            <a:r>
              <a:rPr lang="en-GB" sz="1400" dirty="0"/>
              <a:t>3 ) Params: HN = (4,8), Epochs =  120  LR =  0.08  Batch Size = 300</a:t>
            </a:r>
          </a:p>
          <a:p>
            <a:r>
              <a:rPr lang="en-GB" sz="1400" dirty="0"/>
              <a:t>MSE:  0.004626 </a:t>
            </a:r>
          </a:p>
          <a:p>
            <a:endParaRPr lang="en-GB" sz="1400" dirty="0"/>
          </a:p>
          <a:p>
            <a:r>
              <a:rPr lang="en-GB" sz="1400" dirty="0"/>
              <a:t>4 ) Params: HN = (4,8), Epochs =  150  LR =  0.03  Batch Size = 300</a:t>
            </a:r>
          </a:p>
          <a:p>
            <a:r>
              <a:rPr lang="en-GB" sz="1400" dirty="0"/>
              <a:t>MSE:  0.004649</a:t>
            </a:r>
          </a:p>
        </p:txBody>
      </p:sp>
      <p:sp>
        <p:nvSpPr>
          <p:cNvPr id="6" name="TextBox 5">
            <a:extLst>
              <a:ext uri="{FF2B5EF4-FFF2-40B4-BE49-F238E27FC236}">
                <a16:creationId xmlns:a16="http://schemas.microsoft.com/office/drawing/2014/main" id="{F7FBC954-1897-4E10-B268-6C3486315879}"/>
              </a:ext>
            </a:extLst>
          </p:cNvPr>
          <p:cNvSpPr txBox="1"/>
          <p:nvPr/>
        </p:nvSpPr>
        <p:spPr>
          <a:xfrm>
            <a:off x="5881078" y="704728"/>
            <a:ext cx="5970953" cy="5032147"/>
          </a:xfrm>
          <a:prstGeom prst="rect">
            <a:avLst/>
          </a:prstGeom>
          <a:noFill/>
        </p:spPr>
        <p:txBody>
          <a:bodyPr wrap="square" rtlCol="0">
            <a:spAutoFit/>
          </a:bodyPr>
          <a:lstStyle/>
          <a:p>
            <a:br>
              <a:rPr lang="en-GB" sz="1100" dirty="0"/>
            </a:br>
            <a:br>
              <a:rPr lang="en-GB" sz="1400" dirty="0"/>
            </a:br>
            <a:r>
              <a:rPr lang="en-GB" sz="1400" dirty="0"/>
              <a:t>HN: H1 = 4, H2 = 8</a:t>
            </a:r>
            <a:br>
              <a:rPr lang="en-GB" sz="1400" dirty="0"/>
            </a:br>
            <a:r>
              <a:rPr lang="en-GB" sz="1400" dirty="0"/>
              <a:t>EPOCHS from 20 to 500</a:t>
            </a:r>
            <a:br>
              <a:rPr lang="en-GB" sz="1400" dirty="0"/>
            </a:br>
            <a:r>
              <a:rPr lang="en-GB" sz="1400" dirty="0"/>
              <a:t>BATCH_SIZE = 300</a:t>
            </a:r>
            <a:br>
              <a:rPr lang="en-GB" sz="1400" dirty="0"/>
            </a:br>
            <a:r>
              <a:rPr lang="en-GB" sz="1400" dirty="0"/>
              <a:t>LR from 0.0001 to 0.25</a:t>
            </a:r>
            <a:br>
              <a:rPr lang="en-GB" sz="1400" dirty="0"/>
            </a:br>
            <a:br>
              <a:rPr lang="en-GB" sz="800" dirty="0"/>
            </a:br>
            <a:r>
              <a:rPr lang="en-GB" sz="1400" dirty="0"/>
              <a:t>Random search algorithm execution time:  0:27:46.021268 (</a:t>
            </a:r>
            <a:r>
              <a:rPr lang="en-GB" sz="1400" dirty="0" err="1"/>
              <a:t>hrs:mins:secs</a:t>
            </a:r>
            <a:r>
              <a:rPr lang="en-GB" sz="1400" dirty="0"/>
              <a:t>)</a:t>
            </a:r>
          </a:p>
          <a:p>
            <a:r>
              <a:rPr lang="en-GB" sz="1400" dirty="0"/>
              <a:t>No. of parameter configurations:  400</a:t>
            </a:r>
          </a:p>
          <a:p>
            <a:endParaRPr lang="en-GB" sz="1400" dirty="0"/>
          </a:p>
          <a:p>
            <a:r>
              <a:rPr lang="en-GB" sz="1400" dirty="0"/>
              <a:t>1 ) Params: HN =  6  Epochs =  296  LR =  0.007606  Batch Size =  300</a:t>
            </a:r>
          </a:p>
          <a:p>
            <a:r>
              <a:rPr lang="en-GB" sz="1400" dirty="0"/>
              <a:t>MSE:  0.003713 </a:t>
            </a:r>
          </a:p>
          <a:p>
            <a:endParaRPr lang="en-GB" sz="1400" dirty="0"/>
          </a:p>
          <a:p>
            <a:r>
              <a:rPr lang="en-GB" sz="1400" dirty="0"/>
              <a:t>2 ) Params: HN =  4  Epochs =  280  LR =  0.004261  Batch Size =  300</a:t>
            </a:r>
          </a:p>
          <a:p>
            <a:r>
              <a:rPr lang="en-GB" sz="1400" dirty="0"/>
              <a:t>MSE:  0.003851 </a:t>
            </a:r>
          </a:p>
          <a:p>
            <a:endParaRPr lang="en-GB" sz="1400" dirty="0"/>
          </a:p>
          <a:p>
            <a:r>
              <a:rPr lang="en-GB" sz="1400" dirty="0"/>
              <a:t>3 ) Params: HN =  6  Epochs =  266  LR =  0.005205  Batch Size =  300</a:t>
            </a:r>
          </a:p>
          <a:p>
            <a:r>
              <a:rPr lang="en-GB" sz="1400" dirty="0"/>
              <a:t>MSE:  0.004444 </a:t>
            </a:r>
          </a:p>
          <a:p>
            <a:endParaRPr lang="en-GB" sz="1400" dirty="0"/>
          </a:p>
          <a:p>
            <a:r>
              <a:rPr lang="en-GB" sz="1400" dirty="0"/>
              <a:t>4 ) Params: HN =  4  Epochs =  109  LR =  0.004678  Batch Size =  300</a:t>
            </a:r>
          </a:p>
          <a:p>
            <a:r>
              <a:rPr lang="en-GB" sz="1400" dirty="0"/>
              <a:t>MSE:  0.004554</a:t>
            </a:r>
          </a:p>
          <a:p>
            <a:br>
              <a:rPr lang="en-GB" sz="800" dirty="0"/>
            </a:br>
            <a:br>
              <a:rPr lang="en-GB" sz="1400" dirty="0"/>
            </a:br>
            <a:endParaRPr lang="en-GB" sz="1400" dirty="0"/>
          </a:p>
        </p:txBody>
      </p:sp>
      <p:sp>
        <p:nvSpPr>
          <p:cNvPr id="2" name="TextBox 1">
            <a:extLst>
              <a:ext uri="{FF2B5EF4-FFF2-40B4-BE49-F238E27FC236}">
                <a16:creationId xmlns:a16="http://schemas.microsoft.com/office/drawing/2014/main" id="{6DDF194C-DA05-4517-967F-9C42B88D6022}"/>
              </a:ext>
            </a:extLst>
          </p:cNvPr>
          <p:cNvSpPr txBox="1"/>
          <p:nvPr/>
        </p:nvSpPr>
        <p:spPr>
          <a:xfrm>
            <a:off x="734646" y="5997135"/>
            <a:ext cx="9050216" cy="369332"/>
          </a:xfrm>
          <a:prstGeom prst="rect">
            <a:avLst/>
          </a:prstGeom>
          <a:noFill/>
        </p:spPr>
        <p:txBody>
          <a:bodyPr wrap="square" rtlCol="0">
            <a:spAutoFit/>
          </a:bodyPr>
          <a:lstStyle/>
          <a:p>
            <a:r>
              <a:rPr lang="en-GB" dirty="0">
                <a:solidFill>
                  <a:srgbClr val="0070C0"/>
                </a:solidFill>
              </a:rPr>
              <a:t>This time, performances were similar. So … again.</a:t>
            </a:r>
          </a:p>
        </p:txBody>
      </p:sp>
    </p:spTree>
    <p:extLst>
      <p:ext uri="{BB962C8B-B14F-4D97-AF65-F5344CB8AC3E}">
        <p14:creationId xmlns:p14="http://schemas.microsoft.com/office/powerpoint/2010/main" val="263790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4D61-0C26-472B-A816-0CB5AAE4FA68}"/>
              </a:ext>
            </a:extLst>
          </p:cNvPr>
          <p:cNvSpPr>
            <a:spLocks noGrp="1"/>
          </p:cNvSpPr>
          <p:nvPr>
            <p:ph type="title"/>
          </p:nvPr>
        </p:nvSpPr>
        <p:spPr/>
        <p:txBody>
          <a:bodyPr/>
          <a:lstStyle/>
          <a:p>
            <a:r>
              <a:rPr lang="en-GB" dirty="0"/>
              <a:t>Grid search better than Random?</a:t>
            </a:r>
          </a:p>
        </p:txBody>
      </p:sp>
      <p:sp>
        <p:nvSpPr>
          <p:cNvPr id="3" name="Content Placeholder 2">
            <a:extLst>
              <a:ext uri="{FF2B5EF4-FFF2-40B4-BE49-F238E27FC236}">
                <a16:creationId xmlns:a16="http://schemas.microsoft.com/office/drawing/2014/main" id="{A8A29FEF-4B6F-4BAC-9867-B8454742D44A}"/>
              </a:ext>
            </a:extLst>
          </p:cNvPr>
          <p:cNvSpPr>
            <a:spLocks noGrp="1"/>
          </p:cNvSpPr>
          <p:nvPr>
            <p:ph idx="1"/>
          </p:nvPr>
        </p:nvSpPr>
        <p:spPr>
          <a:xfrm>
            <a:off x="838200" y="1825625"/>
            <a:ext cx="3749431" cy="2910498"/>
          </a:xfrm>
        </p:spPr>
        <p:txBody>
          <a:bodyPr>
            <a:normAutofit/>
          </a:bodyPr>
          <a:lstStyle/>
          <a:p>
            <a:r>
              <a:rPr lang="en-GB" sz="1800" dirty="0"/>
              <a:t>Random search has no improvement over grid search if the hyperparameter intervals are ‘saturated’. </a:t>
            </a:r>
            <a:br>
              <a:rPr lang="en-GB" sz="1800" dirty="0"/>
            </a:br>
            <a:endParaRPr lang="en-GB" sz="1800" dirty="0"/>
          </a:p>
          <a:p>
            <a:r>
              <a:rPr lang="en-GB" sz="1800" dirty="0"/>
              <a:t>Benefit of Random search only becomes available for extremely large data sets, well over 2000 combinations.</a:t>
            </a:r>
          </a:p>
          <a:p>
            <a:endParaRPr lang="en-GB" sz="1800" dirty="0"/>
          </a:p>
          <a:p>
            <a:endParaRPr lang="en-GB" sz="1800" dirty="0"/>
          </a:p>
          <a:p>
            <a:endParaRPr lang="en-GB" sz="1800" dirty="0"/>
          </a:p>
        </p:txBody>
      </p:sp>
      <p:pic>
        <p:nvPicPr>
          <p:cNvPr id="4" name="Picture 3">
            <a:extLst>
              <a:ext uri="{FF2B5EF4-FFF2-40B4-BE49-F238E27FC236}">
                <a16:creationId xmlns:a16="http://schemas.microsoft.com/office/drawing/2014/main" id="{F7E98FF7-0FAD-4ED4-961A-536F6856CB20}"/>
              </a:ext>
            </a:extLst>
          </p:cNvPr>
          <p:cNvPicPr>
            <a:picLocks noChangeAspect="1"/>
          </p:cNvPicPr>
          <p:nvPr/>
        </p:nvPicPr>
        <p:blipFill>
          <a:blip r:embed="rId2"/>
          <a:stretch>
            <a:fillRect/>
          </a:stretch>
        </p:blipFill>
        <p:spPr>
          <a:xfrm>
            <a:off x="5069123" y="1690688"/>
            <a:ext cx="5792785" cy="2850050"/>
          </a:xfrm>
          <a:prstGeom prst="rect">
            <a:avLst/>
          </a:prstGeom>
        </p:spPr>
      </p:pic>
      <p:sp>
        <p:nvSpPr>
          <p:cNvPr id="5" name="TextBox 4">
            <a:extLst>
              <a:ext uri="{FF2B5EF4-FFF2-40B4-BE49-F238E27FC236}">
                <a16:creationId xmlns:a16="http://schemas.microsoft.com/office/drawing/2014/main" id="{05C8984D-8894-4217-9CB4-D80AE1B9AB8E}"/>
              </a:ext>
            </a:extLst>
          </p:cNvPr>
          <p:cNvSpPr txBox="1"/>
          <p:nvPr/>
        </p:nvSpPr>
        <p:spPr>
          <a:xfrm>
            <a:off x="714260" y="4738549"/>
            <a:ext cx="10763479" cy="1754326"/>
          </a:xfrm>
          <a:prstGeom prst="rect">
            <a:avLst/>
          </a:prstGeom>
          <a:noFill/>
        </p:spPr>
        <p:txBody>
          <a:bodyPr wrap="square" rtlCol="0">
            <a:spAutoFit/>
          </a:bodyPr>
          <a:lstStyle/>
          <a:p>
            <a:pPr marL="285750" indent="-285750">
              <a:buFont typeface="Arial" panose="020B0604020202020204" pitchFamily="34" charset="0"/>
              <a:buChar char="•"/>
            </a:pPr>
            <a:r>
              <a:rPr lang="en-GB" dirty="0"/>
              <a:t>My current Random search algorithm changes the neural network each iterations whereas Grid retains the same network until all of it’s relevant configurations have been tested. However, this network initialisation time appears to be negligible after some crude tests.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Maybe my random sampling method is not erratic enough? </a:t>
            </a:r>
            <a:r>
              <a:rPr lang="en-GB" dirty="0" err="1"/>
              <a:t>np.random.uniform</a:t>
            </a:r>
            <a:r>
              <a:rPr lang="en-GB" dirty="0"/>
              <a:t>()</a:t>
            </a:r>
          </a:p>
          <a:p>
            <a:endParaRPr lang="en-GB" dirty="0"/>
          </a:p>
        </p:txBody>
      </p:sp>
    </p:spTree>
    <p:extLst>
      <p:ext uri="{BB962C8B-B14F-4D97-AF65-F5344CB8AC3E}">
        <p14:creationId xmlns:p14="http://schemas.microsoft.com/office/powerpoint/2010/main" val="416892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1BB5-9CDA-41AF-89D6-E7490A5AD7DE}"/>
              </a:ext>
            </a:extLst>
          </p:cNvPr>
          <p:cNvSpPr>
            <a:spLocks noGrp="1"/>
          </p:cNvSpPr>
          <p:nvPr>
            <p:ph type="title"/>
          </p:nvPr>
        </p:nvSpPr>
        <p:spPr/>
        <p:txBody>
          <a:bodyPr/>
          <a:lstStyle/>
          <a:p>
            <a:r>
              <a:rPr lang="en-GB" dirty="0"/>
              <a:t>Gaussian Process Bayesian Optimisation</a:t>
            </a:r>
          </a:p>
        </p:txBody>
      </p:sp>
      <p:pic>
        <p:nvPicPr>
          <p:cNvPr id="4" name="Picture 3">
            <a:extLst>
              <a:ext uri="{FF2B5EF4-FFF2-40B4-BE49-F238E27FC236}">
                <a16:creationId xmlns:a16="http://schemas.microsoft.com/office/drawing/2014/main" id="{2A8FA103-0D59-4EEA-BDED-97A75DFD8840}"/>
              </a:ext>
            </a:extLst>
          </p:cNvPr>
          <p:cNvPicPr>
            <a:picLocks noChangeAspect="1"/>
          </p:cNvPicPr>
          <p:nvPr/>
        </p:nvPicPr>
        <p:blipFill rotWithShape="1">
          <a:blip r:embed="rId2"/>
          <a:srcRect l="62216" t="5964" r="14573" b="46255"/>
          <a:stretch/>
        </p:blipFill>
        <p:spPr>
          <a:xfrm>
            <a:off x="4404048" y="1802655"/>
            <a:ext cx="5971592" cy="4390344"/>
          </a:xfrm>
          <a:prstGeom prst="rect">
            <a:avLst/>
          </a:prstGeom>
        </p:spPr>
      </p:pic>
      <p:sp>
        <p:nvSpPr>
          <p:cNvPr id="5" name="TextBox 4">
            <a:extLst>
              <a:ext uri="{FF2B5EF4-FFF2-40B4-BE49-F238E27FC236}">
                <a16:creationId xmlns:a16="http://schemas.microsoft.com/office/drawing/2014/main" id="{D9D22CC0-47D0-420E-B59C-F9B3C6AF4F7B}"/>
              </a:ext>
            </a:extLst>
          </p:cNvPr>
          <p:cNvSpPr txBox="1"/>
          <p:nvPr/>
        </p:nvSpPr>
        <p:spPr>
          <a:xfrm>
            <a:off x="625150" y="2063912"/>
            <a:ext cx="3489649" cy="4247317"/>
          </a:xfrm>
          <a:prstGeom prst="rect">
            <a:avLst/>
          </a:prstGeom>
          <a:noFill/>
        </p:spPr>
        <p:txBody>
          <a:bodyPr wrap="square" rtlCol="0">
            <a:spAutoFit/>
          </a:bodyPr>
          <a:lstStyle/>
          <a:p>
            <a:r>
              <a:rPr lang="en-GB" dirty="0"/>
              <a:t>Attempting to make scripts via Python Package APIs. Difficult to implement with current form of neural network. The image shows 4 different scripts I am messing round with. None of them work yet.</a:t>
            </a:r>
            <a:br>
              <a:rPr lang="en-GB" dirty="0"/>
            </a:br>
            <a:br>
              <a:rPr lang="en-GB" dirty="0"/>
            </a:br>
            <a:r>
              <a:rPr lang="en-GB" dirty="0"/>
              <a:t>Could either:</a:t>
            </a:r>
            <a:br>
              <a:rPr lang="en-GB" dirty="0"/>
            </a:br>
            <a:br>
              <a:rPr lang="en-GB" dirty="0"/>
            </a:br>
            <a:r>
              <a:rPr lang="en-GB" dirty="0"/>
              <a:t>Code the stats and algorithm from scratch.</a:t>
            </a:r>
            <a:br>
              <a:rPr lang="en-GB" dirty="0"/>
            </a:br>
            <a:br>
              <a:rPr lang="en-GB" dirty="0"/>
            </a:br>
            <a:r>
              <a:rPr lang="en-GB" dirty="0"/>
              <a:t>Find a neural network compatible with a package API (i.e. KERAS?).</a:t>
            </a:r>
          </a:p>
        </p:txBody>
      </p:sp>
    </p:spTree>
    <p:extLst>
      <p:ext uri="{BB962C8B-B14F-4D97-AF65-F5344CB8AC3E}">
        <p14:creationId xmlns:p14="http://schemas.microsoft.com/office/powerpoint/2010/main" val="349386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4ED0-5860-440F-A559-F81B39954310}"/>
              </a:ext>
            </a:extLst>
          </p:cNvPr>
          <p:cNvSpPr>
            <a:spLocks noGrp="1"/>
          </p:cNvSpPr>
          <p:nvPr>
            <p:ph type="title"/>
          </p:nvPr>
        </p:nvSpPr>
        <p:spPr/>
        <p:txBody>
          <a:bodyPr/>
          <a:lstStyle/>
          <a:p>
            <a:r>
              <a:rPr lang="en-GB" dirty="0"/>
              <a:t>Week 2</a:t>
            </a:r>
          </a:p>
        </p:txBody>
      </p:sp>
      <p:sp>
        <p:nvSpPr>
          <p:cNvPr id="3" name="Content Placeholder 2">
            <a:extLst>
              <a:ext uri="{FF2B5EF4-FFF2-40B4-BE49-F238E27FC236}">
                <a16:creationId xmlns:a16="http://schemas.microsoft.com/office/drawing/2014/main" id="{92B7FDB3-2AD5-493F-877B-ADAE3223E67D}"/>
              </a:ext>
            </a:extLst>
          </p:cNvPr>
          <p:cNvSpPr>
            <a:spLocks noGrp="1"/>
          </p:cNvSpPr>
          <p:nvPr>
            <p:ph idx="1"/>
          </p:nvPr>
        </p:nvSpPr>
        <p:spPr/>
        <p:txBody>
          <a:bodyPr/>
          <a:lstStyle/>
          <a:p>
            <a:pPr marL="0" indent="0">
              <a:buNone/>
            </a:pPr>
            <a:r>
              <a:rPr lang="en-GB" dirty="0"/>
              <a:t>Week Aims:</a:t>
            </a:r>
          </a:p>
          <a:p>
            <a:r>
              <a:rPr lang="en-GB" dirty="0"/>
              <a:t>Form a working module for Gaussian process Bayesian Optimisation</a:t>
            </a:r>
          </a:p>
          <a:p>
            <a:r>
              <a:rPr lang="en-GB" dirty="0"/>
              <a:t>Do some reading into Evolutionary Algorithms</a:t>
            </a:r>
          </a:p>
          <a:p>
            <a:r>
              <a:rPr lang="en-GB" dirty="0"/>
              <a:t>Generate a heat map to demo GP Bayesian optimisation</a:t>
            </a:r>
          </a:p>
          <a:p>
            <a:r>
              <a:rPr lang="en-GB" dirty="0"/>
              <a:t>Think about moving onto the experimental data provided.</a:t>
            </a:r>
          </a:p>
          <a:p>
            <a:endParaRPr lang="en-GB" dirty="0"/>
          </a:p>
          <a:p>
            <a:pPr marL="0" indent="0">
              <a:buNone/>
            </a:pPr>
            <a:r>
              <a:rPr lang="en-GB" dirty="0"/>
              <a:t>Up to this point I have only used the data and training procedure for the neural networks developed by Mo. I need to look at creating a new and more robust equivalent to train.py and test.py modules.</a:t>
            </a:r>
          </a:p>
        </p:txBody>
      </p:sp>
    </p:spTree>
    <p:extLst>
      <p:ext uri="{BB962C8B-B14F-4D97-AF65-F5344CB8AC3E}">
        <p14:creationId xmlns:p14="http://schemas.microsoft.com/office/powerpoint/2010/main" val="297181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3AF-349F-4903-AFD5-9A8625335E82}"/>
              </a:ext>
            </a:extLst>
          </p:cNvPr>
          <p:cNvSpPr>
            <a:spLocks noGrp="1"/>
          </p:cNvSpPr>
          <p:nvPr>
            <p:ph type="title"/>
          </p:nvPr>
        </p:nvSpPr>
        <p:spPr>
          <a:xfrm>
            <a:off x="838200" y="365125"/>
            <a:ext cx="5257800" cy="650875"/>
          </a:xfrm>
        </p:spPr>
        <p:txBody>
          <a:bodyPr>
            <a:normAutofit/>
          </a:bodyPr>
          <a:lstStyle/>
          <a:p>
            <a:r>
              <a:rPr lang="en-GB" sz="2400" b="1" dirty="0"/>
              <a:t>Gaussian Process Bayesian Optimisation</a:t>
            </a:r>
          </a:p>
        </p:txBody>
      </p:sp>
      <p:sp>
        <p:nvSpPr>
          <p:cNvPr id="3" name="Content Placeholder 2">
            <a:extLst>
              <a:ext uri="{FF2B5EF4-FFF2-40B4-BE49-F238E27FC236}">
                <a16:creationId xmlns:a16="http://schemas.microsoft.com/office/drawing/2014/main" id="{D55BF22B-AB25-405A-9B0B-C22AB7F7B3A1}"/>
              </a:ext>
            </a:extLst>
          </p:cNvPr>
          <p:cNvSpPr>
            <a:spLocks noGrp="1"/>
          </p:cNvSpPr>
          <p:nvPr>
            <p:ph idx="1"/>
          </p:nvPr>
        </p:nvSpPr>
        <p:spPr>
          <a:xfrm>
            <a:off x="838201" y="1016000"/>
            <a:ext cx="4449416" cy="5160963"/>
          </a:xfrm>
        </p:spPr>
        <p:txBody>
          <a:bodyPr>
            <a:normAutofit/>
          </a:bodyPr>
          <a:lstStyle/>
          <a:p>
            <a:pPr marL="0" indent="0" algn="just">
              <a:buNone/>
            </a:pPr>
            <a:r>
              <a:rPr lang="en-GB" sz="1600" dirty="0"/>
              <a:t>On </a:t>
            </a:r>
            <a:r>
              <a:rPr lang="en-GB" sz="1600" dirty="0" err="1"/>
              <a:t>wednesday</a:t>
            </a:r>
            <a:r>
              <a:rPr lang="en-GB" sz="1600" dirty="0"/>
              <a:t> 08/07/2020 I managed to finally figure out how to get a working Bayesian optimisation script. I achieved this using a function from the Scikit Optimise package </a:t>
            </a:r>
            <a:r>
              <a:rPr lang="en-GB" sz="1600" dirty="0" err="1"/>
              <a:t>skopt.gp_minimize</a:t>
            </a:r>
            <a:r>
              <a:rPr lang="en-GB" sz="1600" dirty="0"/>
              <a:t>(). </a:t>
            </a:r>
          </a:p>
          <a:p>
            <a:pPr marL="0" indent="0" algn="just">
              <a:buNone/>
            </a:pPr>
            <a:r>
              <a:rPr lang="en-GB" sz="1600" dirty="0"/>
              <a:t>The image below shows a section of my code, which is still currently in development. At the top, the hyperparameters and their min/max boundaries are defined, I also extended this script to include learning rate as a hyperparameter. Next, the neural network is wrapped in a function where the function arguments and output is compatible with the operation of </a:t>
            </a:r>
            <a:r>
              <a:rPr lang="en-GB" sz="1600" dirty="0" err="1"/>
              <a:t>gp_minimize</a:t>
            </a:r>
            <a:r>
              <a:rPr lang="en-GB" sz="1600" dirty="0"/>
              <a:t>(). Finally, the bottom half shows the actual call of </a:t>
            </a:r>
            <a:r>
              <a:rPr lang="en-GB" sz="1600" dirty="0" err="1"/>
              <a:t>gp_minimize</a:t>
            </a:r>
            <a:r>
              <a:rPr lang="en-GB" sz="1600" dirty="0"/>
              <a:t>, </a:t>
            </a:r>
            <a:r>
              <a:rPr lang="en-GB" sz="1600" dirty="0" err="1"/>
              <a:t>n_calls</a:t>
            </a:r>
            <a:r>
              <a:rPr lang="en-GB" sz="1600" dirty="0"/>
              <a:t> = total number of calls, </a:t>
            </a:r>
            <a:r>
              <a:rPr lang="en-GB" sz="1600" dirty="0" err="1"/>
              <a:t>n_random_start</a:t>
            </a:r>
            <a:r>
              <a:rPr lang="en-GB" sz="1600" dirty="0"/>
              <a:t> = randomly selected points to initialise before operating the actual GP Bayes Opt. The acquisition function is "EI", Expected Improvement.</a:t>
            </a:r>
          </a:p>
        </p:txBody>
      </p:sp>
      <p:pic>
        <p:nvPicPr>
          <p:cNvPr id="5" name="Picture 4" descr="A screenshot of a cell phone&#10;&#10;Description automatically generated">
            <a:extLst>
              <a:ext uri="{FF2B5EF4-FFF2-40B4-BE49-F238E27FC236}">
                <a16:creationId xmlns:a16="http://schemas.microsoft.com/office/drawing/2014/main" id="{3FE2A337-1616-40BF-9DB0-03BF32D54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889" y="1244065"/>
            <a:ext cx="6334537" cy="4066151"/>
          </a:xfrm>
          <a:prstGeom prst="rect">
            <a:avLst/>
          </a:prstGeom>
        </p:spPr>
      </p:pic>
    </p:spTree>
    <p:extLst>
      <p:ext uri="{BB962C8B-B14F-4D97-AF65-F5344CB8AC3E}">
        <p14:creationId xmlns:p14="http://schemas.microsoft.com/office/powerpoint/2010/main" val="2839599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1BAC-CCB6-4651-BD4D-333DB7E4F9D5}"/>
              </a:ext>
            </a:extLst>
          </p:cNvPr>
          <p:cNvSpPr>
            <a:spLocks noGrp="1"/>
          </p:cNvSpPr>
          <p:nvPr>
            <p:ph type="title"/>
          </p:nvPr>
        </p:nvSpPr>
        <p:spPr>
          <a:xfrm>
            <a:off x="331077" y="315693"/>
            <a:ext cx="4233041" cy="1325563"/>
          </a:xfrm>
        </p:spPr>
        <p:txBody>
          <a:bodyPr>
            <a:normAutofit/>
          </a:bodyPr>
          <a:lstStyle/>
          <a:p>
            <a:r>
              <a:rPr lang="en-GB" sz="4000" dirty="0"/>
              <a:t>Example output</a:t>
            </a:r>
          </a:p>
        </p:txBody>
      </p:sp>
      <p:sp>
        <p:nvSpPr>
          <p:cNvPr id="3" name="Content Placeholder 2">
            <a:extLst>
              <a:ext uri="{FF2B5EF4-FFF2-40B4-BE49-F238E27FC236}">
                <a16:creationId xmlns:a16="http://schemas.microsoft.com/office/drawing/2014/main" id="{55951F87-C8D8-45FD-8AB7-E86C9162042D}"/>
              </a:ext>
            </a:extLst>
          </p:cNvPr>
          <p:cNvSpPr>
            <a:spLocks noGrp="1"/>
          </p:cNvSpPr>
          <p:nvPr>
            <p:ph idx="1"/>
          </p:nvPr>
        </p:nvSpPr>
        <p:spPr>
          <a:xfrm>
            <a:off x="437026" y="1513655"/>
            <a:ext cx="3192106" cy="4866723"/>
          </a:xfrm>
        </p:spPr>
        <p:txBody>
          <a:bodyPr>
            <a:normAutofit/>
          </a:bodyPr>
          <a:lstStyle/>
          <a:p>
            <a:pPr marL="0" indent="0" algn="just">
              <a:buNone/>
            </a:pPr>
            <a:r>
              <a:rPr lang="en-GB" sz="1600" dirty="0"/>
              <a:t>Each line of this data shows an iteration of </a:t>
            </a:r>
            <a:r>
              <a:rPr lang="en-GB" sz="1600" dirty="0" err="1"/>
              <a:t>gp_minimize</a:t>
            </a:r>
            <a:r>
              <a:rPr lang="en-GB" sz="1600" dirty="0"/>
              <a:t> after I had extended the script to account for learning rate, Epoch and batch size number. This data had 25 points in total, 10 initial random points with the latter 15 points the actual Bayesian optimisation. What is interesting to note is how the algorithm settles on 290 Epochs and a Batch size of 181 quite quickly.</a:t>
            </a:r>
          </a:p>
          <a:p>
            <a:pPr marL="0" indent="0" algn="just">
              <a:buNone/>
            </a:pPr>
            <a:endParaRPr lang="en-GB" sz="1600" dirty="0"/>
          </a:p>
          <a:p>
            <a:pPr marL="0" indent="0" algn="just">
              <a:buNone/>
            </a:pPr>
            <a:r>
              <a:rPr lang="en-GB" sz="1600" dirty="0"/>
              <a:t>The values were chosen simply for fast computation for demonstration purposes. In actual runs I would more likely use 30 random initial points and</a:t>
            </a:r>
            <a:br>
              <a:rPr lang="en-GB" sz="1100" dirty="0"/>
            </a:br>
            <a:br>
              <a:rPr lang="en-GB" sz="1100" dirty="0"/>
            </a:br>
            <a:endParaRPr lang="en-GB" sz="1100" dirty="0"/>
          </a:p>
        </p:txBody>
      </p:sp>
      <p:pic>
        <p:nvPicPr>
          <p:cNvPr id="4" name="Picture 3">
            <a:extLst>
              <a:ext uri="{FF2B5EF4-FFF2-40B4-BE49-F238E27FC236}">
                <a16:creationId xmlns:a16="http://schemas.microsoft.com/office/drawing/2014/main" id="{BDE519FF-C893-4E5B-83B7-6E335F7DF8CD}"/>
              </a:ext>
            </a:extLst>
          </p:cNvPr>
          <p:cNvPicPr>
            <a:picLocks noChangeAspect="1"/>
          </p:cNvPicPr>
          <p:nvPr/>
        </p:nvPicPr>
        <p:blipFill rotWithShape="1">
          <a:blip r:embed="rId2"/>
          <a:srcRect l="18587" t="33033" r="58696" b="15532"/>
          <a:stretch/>
        </p:blipFill>
        <p:spPr>
          <a:xfrm>
            <a:off x="3780183" y="323410"/>
            <a:ext cx="7681280" cy="6211180"/>
          </a:xfrm>
          <a:prstGeom prst="rect">
            <a:avLst/>
          </a:prstGeom>
        </p:spPr>
      </p:pic>
    </p:spTree>
    <p:extLst>
      <p:ext uri="{BB962C8B-B14F-4D97-AF65-F5344CB8AC3E}">
        <p14:creationId xmlns:p14="http://schemas.microsoft.com/office/powerpoint/2010/main" val="400196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DC036-6BBB-4348-B68E-FA37B0BB3C80}"/>
              </a:ext>
            </a:extLst>
          </p:cNvPr>
          <p:cNvSpPr>
            <a:spLocks noGrp="1"/>
          </p:cNvSpPr>
          <p:nvPr>
            <p:ph idx="1"/>
          </p:nvPr>
        </p:nvSpPr>
        <p:spPr/>
        <p:txBody>
          <a:bodyPr>
            <a:normAutofit/>
          </a:bodyPr>
          <a:lstStyle/>
          <a:p>
            <a:r>
              <a:rPr lang="en-GB" sz="2400" dirty="0"/>
              <a:t>After successfully making a script for Bayesian Optimisation I have taken steps to analyse its performance.</a:t>
            </a:r>
          </a:p>
          <a:p>
            <a:r>
              <a:rPr lang="en-GB" sz="2400" dirty="0"/>
              <a:t>I will create a mesh of data, using grid search and varying the Batch size and number of Epochs while keeping the learning rate, hidden layers and hidden neuron numbers constant. </a:t>
            </a:r>
          </a:p>
          <a:p>
            <a:r>
              <a:rPr lang="en-GB" sz="2400" dirty="0"/>
              <a:t>LR = 0.006, 2 layers of 4 and 8 neurons. Epochs = 10 to 500, Batch = 10 to 400.</a:t>
            </a:r>
          </a:p>
          <a:p>
            <a:r>
              <a:rPr lang="en-GB" sz="2400" dirty="0"/>
              <a:t>This mesh can be used to generate a heatmap </a:t>
            </a:r>
            <a:r>
              <a:rPr lang="en-GB" sz="2400" dirty="0" err="1"/>
              <a:t>overlayed</a:t>
            </a:r>
            <a:r>
              <a:rPr lang="en-GB" sz="2400" dirty="0"/>
              <a:t> with the outputs of Bayesian optimisation to demonstrate how the algorithm works. </a:t>
            </a:r>
          </a:p>
          <a:p>
            <a:r>
              <a:rPr lang="en-GB" sz="2400" dirty="0"/>
              <a:t>Furthermore, this will help me see if the domain space is consistent. If I run the grid search algorithm 4 times, I expect to see the same heat map each time. If it’s inconsistent, I’ll need to find </a:t>
            </a:r>
            <a:r>
              <a:rPr lang="en-GB" sz="2400"/>
              <a:t>out why.</a:t>
            </a:r>
            <a:endParaRPr lang="en-GB" sz="2400" dirty="0"/>
          </a:p>
        </p:txBody>
      </p:sp>
      <p:sp>
        <p:nvSpPr>
          <p:cNvPr id="4" name="Title 1">
            <a:extLst>
              <a:ext uri="{FF2B5EF4-FFF2-40B4-BE49-F238E27FC236}">
                <a16:creationId xmlns:a16="http://schemas.microsoft.com/office/drawing/2014/main" id="{B4C1512C-0542-44A0-9B1E-D67952E94D9E}"/>
              </a:ext>
            </a:extLst>
          </p:cNvPr>
          <p:cNvSpPr>
            <a:spLocks noGrp="1"/>
          </p:cNvSpPr>
          <p:nvPr>
            <p:ph type="title"/>
          </p:nvPr>
        </p:nvSpPr>
        <p:spPr>
          <a:xfrm>
            <a:off x="838200" y="365125"/>
            <a:ext cx="5089634" cy="1325563"/>
          </a:xfrm>
        </p:spPr>
        <p:txBody>
          <a:bodyPr>
            <a:normAutofit/>
          </a:bodyPr>
          <a:lstStyle/>
          <a:p>
            <a:r>
              <a:rPr lang="en-GB" sz="2400" b="1" dirty="0"/>
              <a:t>Gaussian Process Bayesian Optimisation</a:t>
            </a:r>
          </a:p>
        </p:txBody>
      </p:sp>
    </p:spTree>
    <p:extLst>
      <p:ext uri="{BB962C8B-B14F-4D97-AF65-F5344CB8AC3E}">
        <p14:creationId xmlns:p14="http://schemas.microsoft.com/office/powerpoint/2010/main" val="656186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4CF2-740A-4743-91CF-810E9454D3F4}"/>
              </a:ext>
            </a:extLst>
          </p:cNvPr>
          <p:cNvSpPr>
            <a:spLocks noGrp="1"/>
          </p:cNvSpPr>
          <p:nvPr>
            <p:ph type="title"/>
          </p:nvPr>
        </p:nvSpPr>
        <p:spPr/>
        <p:txBody>
          <a:bodyPr/>
          <a:lstStyle/>
          <a:p>
            <a:r>
              <a:rPr lang="en-GB" dirty="0"/>
              <a:t>Grid search heat map mesh</a:t>
            </a:r>
          </a:p>
        </p:txBody>
      </p:sp>
      <p:sp>
        <p:nvSpPr>
          <p:cNvPr id="3" name="Content Placeholder 2">
            <a:extLst>
              <a:ext uri="{FF2B5EF4-FFF2-40B4-BE49-F238E27FC236}">
                <a16:creationId xmlns:a16="http://schemas.microsoft.com/office/drawing/2014/main" id="{04A4FABF-9008-43C4-A4B8-C5835CF58170}"/>
              </a:ext>
            </a:extLst>
          </p:cNvPr>
          <p:cNvSpPr>
            <a:spLocks noGrp="1"/>
          </p:cNvSpPr>
          <p:nvPr>
            <p:ph idx="1"/>
          </p:nvPr>
        </p:nvSpPr>
        <p:spPr>
          <a:xfrm>
            <a:off x="838200" y="1825625"/>
            <a:ext cx="4396273" cy="4351338"/>
          </a:xfrm>
        </p:spPr>
        <p:txBody>
          <a:bodyPr>
            <a:normAutofit/>
          </a:bodyPr>
          <a:lstStyle/>
          <a:p>
            <a:r>
              <a:rPr lang="en-GB" sz="1600" dirty="0"/>
              <a:t>Created 3 data sets for grid search output using the following data</a:t>
            </a:r>
            <a:br>
              <a:rPr lang="en-GB" sz="1600" dirty="0"/>
            </a:br>
            <a:r>
              <a:rPr lang="en-GB" sz="1600" dirty="0"/>
              <a:t>EPOCHS = </a:t>
            </a:r>
            <a:r>
              <a:rPr lang="en-GB" sz="1600" dirty="0" err="1"/>
              <a:t>np.linspace</a:t>
            </a:r>
            <a:r>
              <a:rPr lang="en-GB" sz="1600" dirty="0"/>
              <a:t>(0,500,26),</a:t>
            </a:r>
            <a:br>
              <a:rPr lang="en-GB" sz="1600" dirty="0"/>
            </a:br>
            <a:r>
              <a:rPr lang="en-GB" sz="1600" dirty="0"/>
              <a:t>BATCH_SIZE = </a:t>
            </a:r>
            <a:r>
              <a:rPr lang="en-GB" sz="1600" dirty="0" err="1"/>
              <a:t>np.linspace</a:t>
            </a:r>
            <a:r>
              <a:rPr lang="en-GB" sz="1600" dirty="0"/>
              <a:t>(0,400, 26),</a:t>
            </a:r>
            <a:br>
              <a:rPr lang="en-GB" sz="1600" dirty="0"/>
            </a:br>
            <a:r>
              <a:rPr lang="en-GB" sz="1600" dirty="0"/>
              <a:t>LR = 0.006, </a:t>
            </a:r>
            <a:br>
              <a:rPr lang="en-GB" sz="1600" dirty="0"/>
            </a:br>
            <a:r>
              <a:rPr lang="en-GB" sz="1600" dirty="0"/>
              <a:t>HN  = (4, 8).</a:t>
            </a:r>
          </a:p>
          <a:p>
            <a:r>
              <a:rPr lang="en-GB" sz="1600" dirty="0"/>
              <a:t>The grid search was ran on my laptop which took a lot longer to execute than expected.</a:t>
            </a:r>
          </a:p>
          <a:p>
            <a:r>
              <a:rPr lang="en-GB" sz="1600" dirty="0"/>
              <a:t>Some rough heatmaps were plotted as shown below. I probably need a finer mesh of data and to work out a more intuitive colour scheme.</a:t>
            </a:r>
          </a:p>
          <a:p>
            <a:r>
              <a:rPr lang="en-GB" sz="1600" dirty="0"/>
              <a:t>3 plots of separate data runs all had consistent features and looked similar.</a:t>
            </a:r>
          </a:p>
        </p:txBody>
      </p:sp>
      <p:pic>
        <p:nvPicPr>
          <p:cNvPr id="5" name="Picture 4">
            <a:extLst>
              <a:ext uri="{FF2B5EF4-FFF2-40B4-BE49-F238E27FC236}">
                <a16:creationId xmlns:a16="http://schemas.microsoft.com/office/drawing/2014/main" id="{0C523425-096D-4E4E-BD8E-ED695F8C55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1628" y="1462245"/>
            <a:ext cx="5852172" cy="4370841"/>
          </a:xfrm>
          <a:prstGeom prst="rect">
            <a:avLst/>
          </a:prstGeom>
        </p:spPr>
      </p:pic>
      <p:sp>
        <p:nvSpPr>
          <p:cNvPr id="6" name="TextBox 5">
            <a:extLst>
              <a:ext uri="{FF2B5EF4-FFF2-40B4-BE49-F238E27FC236}">
                <a16:creationId xmlns:a16="http://schemas.microsoft.com/office/drawing/2014/main" id="{7B62145E-2EAF-43F9-89B8-9D7910B261A0}"/>
              </a:ext>
            </a:extLst>
          </p:cNvPr>
          <p:cNvSpPr txBox="1"/>
          <p:nvPr/>
        </p:nvSpPr>
        <p:spPr>
          <a:xfrm>
            <a:off x="5439508" y="5801825"/>
            <a:ext cx="6189784" cy="523220"/>
          </a:xfrm>
          <a:prstGeom prst="rect">
            <a:avLst/>
          </a:prstGeom>
          <a:noFill/>
        </p:spPr>
        <p:txBody>
          <a:bodyPr wrap="square" rtlCol="0">
            <a:spAutoFit/>
          </a:bodyPr>
          <a:lstStyle/>
          <a:p>
            <a:r>
              <a:rPr lang="en-GB" sz="1400" dirty="0"/>
              <a:t>Figure: Heatmap of MSE output for varied batch size and epoch number at a learning rate of 0.006 with 2 hidden layers of 4 and 8 neurons respectively.</a:t>
            </a:r>
          </a:p>
        </p:txBody>
      </p:sp>
    </p:spTree>
    <p:extLst>
      <p:ext uri="{BB962C8B-B14F-4D97-AF65-F5344CB8AC3E}">
        <p14:creationId xmlns:p14="http://schemas.microsoft.com/office/powerpoint/2010/main" val="166534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DC036-6BBB-4348-B68E-FA37B0BB3C80}"/>
                  </a:ext>
                </a:extLst>
              </p:cNvPr>
              <p:cNvSpPr>
                <a:spLocks noGrp="1"/>
              </p:cNvSpPr>
              <p:nvPr>
                <p:ph idx="1"/>
              </p:nvPr>
            </p:nvSpPr>
            <p:spPr>
              <a:xfrm>
                <a:off x="275492" y="1024364"/>
                <a:ext cx="6226908" cy="5649973"/>
              </a:xfrm>
            </p:spPr>
            <p:txBody>
              <a:bodyPr>
                <a:normAutofit/>
              </a:bodyPr>
              <a:lstStyle/>
              <a:p>
                <a:pPr marL="0" indent="0" algn="just">
                  <a:buNone/>
                </a:pPr>
                <a:r>
                  <a:rPr lang="en-GB" sz="1100" dirty="0"/>
                  <a:t>Bayesian optimization is a method of finding the maximum value of expensive cost functions. It employs the Bayesian technique of setting a prior over the objective function and combining it with evidence to get a posterior function. This permits a utility-based selection of the next observation to make on the objective function, which must take into account both exploration (sampling from areas of high uncertainty) and exploitation (sampling areas likely to offer improvement over the current best observation). The objective function could be a support vector machine, a neural network, a nearest neighbours classification, or some other such expensive operation.</a:t>
                </a:r>
              </a:p>
              <a:p>
                <a:pPr marL="0" indent="0" algn="just">
                  <a:buNone/>
                </a:pPr>
                <a:r>
                  <a:rPr lang="en-GB" sz="1100" dirty="0"/>
                  <a:t>It is based on Bayes’ theorem which states that the posterior probability of a model or hypothesis M, given some evidence E, is proportional to the likelihood of E given M multiplied by the prior probability of M:</a:t>
                </a:r>
              </a:p>
              <a:p>
                <a:pPr marL="0" indent="0" algn="just">
                  <a:buNone/>
                </a:pPr>
                <a:endParaRPr lang="en-GB" sz="1100" dirty="0"/>
              </a:p>
              <a:p>
                <a:pPr marL="0" indent="0" algn="ctr">
                  <a:buNone/>
                </a:pP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ea typeface="Cambria Math" panose="02040503050406030204" pitchFamily="18" charset="0"/>
                        </a:rPr>
                        <m:t>𝑃</m:t>
                      </m:r>
                      <m:r>
                        <a:rPr lang="en-GB" sz="1100" b="0" i="0" smtClean="0">
                          <a:latin typeface="Cambria Math" panose="02040503050406030204" pitchFamily="18" charset="0"/>
                          <a:ea typeface="Cambria Math" panose="02040503050406030204" pitchFamily="18" charset="0"/>
                        </a:rPr>
                        <m:t>(</m:t>
                      </m:r>
                      <m:r>
                        <a:rPr lang="en-GB" sz="1100" b="0" i="1" smtClean="0">
                          <a:latin typeface="Cambria Math" panose="02040503050406030204" pitchFamily="18" charset="0"/>
                          <a:ea typeface="Cambria Math" panose="02040503050406030204" pitchFamily="18" charset="0"/>
                        </a:rPr>
                        <m:t>𝑀</m:t>
                      </m:r>
                      <m:r>
                        <a:rPr lang="en-GB" sz="1100" b="0" i="0" smtClean="0">
                          <a:latin typeface="Cambria Math" panose="02040503050406030204" pitchFamily="18" charset="0"/>
                          <a:ea typeface="Cambria Math" panose="02040503050406030204" pitchFamily="18" charset="0"/>
                        </a:rPr>
                        <m:t>|</m:t>
                      </m:r>
                      <m:r>
                        <a:rPr lang="en-GB" sz="1100" b="0" i="1" smtClean="0">
                          <a:latin typeface="Cambria Math" panose="02040503050406030204" pitchFamily="18" charset="0"/>
                          <a:ea typeface="Cambria Math" panose="02040503050406030204" pitchFamily="18" charset="0"/>
                        </a:rPr>
                        <m:t>𝐸</m:t>
                      </m:r>
                      <m:r>
                        <a:rPr lang="en-GB" sz="1100" b="0" i="0" smtClean="0">
                          <a:latin typeface="Cambria Math" panose="02040503050406030204" pitchFamily="18" charset="0"/>
                          <a:ea typeface="Cambria Math" panose="02040503050406030204" pitchFamily="18" charset="0"/>
                        </a:rPr>
                        <m:t>)</m:t>
                      </m:r>
                      <m:r>
                        <a:rPr lang="en-GB" sz="1100" i="1" smtClean="0">
                          <a:latin typeface="Cambria Math" panose="02040503050406030204" pitchFamily="18" charset="0"/>
                          <a:ea typeface="Cambria Math" panose="02040503050406030204" pitchFamily="18" charset="0"/>
                        </a:rPr>
                        <m:t>∝</m:t>
                      </m:r>
                      <m:r>
                        <a:rPr lang="en-GB" sz="1100" b="0" i="1" smtClean="0">
                          <a:latin typeface="Cambria Math" panose="02040503050406030204" pitchFamily="18" charset="0"/>
                          <a:ea typeface="Cambria Math" panose="02040503050406030204" pitchFamily="18" charset="0"/>
                        </a:rPr>
                        <m:t>𝑃</m:t>
                      </m:r>
                      <m:d>
                        <m:dPr>
                          <m:ctrlPr>
                            <a:rPr lang="en-GB" sz="1100" b="0" i="1" smtClean="0">
                              <a:latin typeface="Cambria Math" panose="02040503050406030204" pitchFamily="18" charset="0"/>
                              <a:ea typeface="Cambria Math" panose="02040503050406030204" pitchFamily="18" charset="0"/>
                            </a:rPr>
                          </m:ctrlPr>
                        </m:dPr>
                        <m:e>
                          <m:r>
                            <a:rPr lang="en-GB" sz="1100" b="0" i="1" smtClean="0">
                              <a:latin typeface="Cambria Math" panose="02040503050406030204" pitchFamily="18" charset="0"/>
                              <a:ea typeface="Cambria Math" panose="02040503050406030204" pitchFamily="18" charset="0"/>
                            </a:rPr>
                            <m:t>𝐸</m:t>
                          </m:r>
                        </m:e>
                        <m:e>
                          <m:r>
                            <a:rPr lang="en-GB" sz="1100" b="0" i="1" smtClean="0">
                              <a:latin typeface="Cambria Math" panose="02040503050406030204" pitchFamily="18" charset="0"/>
                              <a:ea typeface="Cambria Math" panose="02040503050406030204" pitchFamily="18" charset="0"/>
                            </a:rPr>
                            <m:t>𝑀</m:t>
                          </m:r>
                        </m:e>
                      </m:d>
                      <m:r>
                        <a:rPr lang="en-GB" sz="1100" b="0" i="1" smtClean="0">
                          <a:latin typeface="Cambria Math" panose="02040503050406030204" pitchFamily="18" charset="0"/>
                          <a:ea typeface="Cambria Math" panose="02040503050406030204" pitchFamily="18" charset="0"/>
                        </a:rPr>
                        <m:t>𝑃</m:t>
                      </m:r>
                      <m:r>
                        <a:rPr lang="en-GB" sz="1100" b="0" i="1" smtClean="0">
                          <a:latin typeface="Cambria Math" panose="02040503050406030204" pitchFamily="18" charset="0"/>
                          <a:ea typeface="Cambria Math" panose="02040503050406030204" pitchFamily="18" charset="0"/>
                        </a:rPr>
                        <m:t>(</m:t>
                      </m:r>
                      <m:r>
                        <a:rPr lang="en-GB" sz="1100" b="0" i="1" smtClean="0">
                          <a:latin typeface="Cambria Math" panose="02040503050406030204" pitchFamily="18" charset="0"/>
                          <a:ea typeface="Cambria Math" panose="02040503050406030204" pitchFamily="18" charset="0"/>
                        </a:rPr>
                        <m:t>𝑀</m:t>
                      </m:r>
                      <m:r>
                        <a:rPr lang="en-GB" sz="1100" b="0" i="1" smtClean="0">
                          <a:latin typeface="Cambria Math" panose="02040503050406030204" pitchFamily="18" charset="0"/>
                          <a:ea typeface="Cambria Math" panose="02040503050406030204" pitchFamily="18" charset="0"/>
                        </a:rPr>
                        <m:t>)</m:t>
                      </m:r>
                    </m:oMath>
                  </m:oMathPara>
                </a14:m>
                <a:endParaRPr lang="en-GB" sz="1100" dirty="0"/>
              </a:p>
              <a:p>
                <a:pPr marL="0" indent="0" algn="just">
                  <a:buNone/>
                </a:pPr>
                <a:r>
                  <a:rPr lang="en-GB" sz="1100" dirty="0"/>
                  <a:t> - Let </a:t>
                </a:r>
                <a14:m>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𝑥</m:t>
                        </m:r>
                      </m:e>
                      <m:sub>
                        <m:r>
                          <a:rPr lang="en-GB" sz="1100" b="0" i="1" smtClean="0">
                            <a:latin typeface="Cambria Math" panose="02040503050406030204" pitchFamily="18" charset="0"/>
                          </a:rPr>
                          <m:t>𝑖</m:t>
                        </m:r>
                      </m:sub>
                    </m:sSub>
                  </m:oMath>
                </a14:m>
                <a:r>
                  <a:rPr lang="en-GB" sz="1100" dirty="0"/>
                  <a:t> be the </a:t>
                </a:r>
                <a14:m>
                  <m:oMath xmlns:m="http://schemas.openxmlformats.org/officeDocument/2006/math">
                    <m:r>
                      <a:rPr lang="en-GB" sz="1100" i="1" dirty="0" smtClean="0">
                        <a:latin typeface="Cambria Math" panose="02040503050406030204" pitchFamily="18" charset="0"/>
                      </a:rPr>
                      <m:t>𝑖</m:t>
                    </m:r>
                  </m:oMath>
                </a14:m>
                <a:r>
                  <a:rPr lang="en-GB" sz="1100" dirty="0" err="1"/>
                  <a:t>th</a:t>
                </a:r>
                <a:r>
                  <a:rPr lang="en-GB" sz="1100" dirty="0"/>
                  <a:t> sample and </a:t>
                </a:r>
                <a14:m>
                  <m:oMath xmlns:m="http://schemas.openxmlformats.org/officeDocument/2006/math">
                    <m:r>
                      <a:rPr lang="en-GB" sz="1100" b="0" i="1" smtClean="0">
                        <a:latin typeface="Cambria Math" panose="02040503050406030204" pitchFamily="18" charset="0"/>
                      </a:rPr>
                      <m:t>𝑓</m:t>
                    </m:r>
                    <m:r>
                      <a:rPr lang="en-GB" sz="1100" b="0" i="1" smtClean="0">
                        <a:latin typeface="Cambria Math" panose="02040503050406030204" pitchFamily="18" charset="0"/>
                      </a:rPr>
                      <m:t>(</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𝑥</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m:t>
                    </m:r>
                  </m:oMath>
                </a14:m>
                <a:r>
                  <a:rPr lang="en-GB" sz="1100" dirty="0"/>
                  <a:t> be an evaluation of the objective function at </a:t>
                </a:r>
                <a14:m>
                  <m:oMath xmlns:m="http://schemas.openxmlformats.org/officeDocument/2006/math">
                    <m:sSub>
                      <m:sSubPr>
                        <m:ctrlPr>
                          <a:rPr lang="en-GB" sz="1100" i="1">
                            <a:latin typeface="Cambria Math" panose="02040503050406030204" pitchFamily="18" charset="0"/>
                          </a:rPr>
                        </m:ctrlPr>
                      </m:sSubPr>
                      <m:e>
                        <m:r>
                          <a:rPr lang="en-GB" sz="1100" i="1">
                            <a:latin typeface="Cambria Math" panose="02040503050406030204" pitchFamily="18" charset="0"/>
                          </a:rPr>
                          <m:t>𝑥</m:t>
                        </m:r>
                      </m:e>
                      <m:sub>
                        <m:r>
                          <a:rPr lang="en-GB" sz="1100" i="1">
                            <a:latin typeface="Cambria Math" panose="02040503050406030204" pitchFamily="18" charset="0"/>
                          </a:rPr>
                          <m:t>𝑖</m:t>
                        </m:r>
                      </m:sub>
                    </m:sSub>
                  </m:oMath>
                </a14:m>
                <a:r>
                  <a:rPr lang="en-GB" sz="1100" dirty="0"/>
                  <a:t>.</a:t>
                </a:r>
              </a:p>
              <a:p>
                <a:pPr marL="0" indent="0" algn="just">
                  <a:buNone/>
                </a:pPr>
                <a:r>
                  <a:rPr lang="en-GB" sz="1100" dirty="0"/>
                  <a:t>- As we accumulate observations </a:t>
                </a:r>
                <a14:m>
                  <m:oMath xmlns:m="http://schemas.openxmlformats.org/officeDocument/2006/math">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𝐷</m:t>
                        </m:r>
                      </m:e>
                      <m:sub>
                        <m:r>
                          <a:rPr lang="en-GB" sz="1100" b="0" i="1" smtClean="0">
                            <a:latin typeface="Cambria Math" panose="02040503050406030204" pitchFamily="18" charset="0"/>
                          </a:rPr>
                          <m:t>1:</m:t>
                        </m:r>
                        <m:r>
                          <a:rPr lang="en-GB" sz="1100" b="0" i="1" smtClean="0">
                            <a:latin typeface="Cambria Math" panose="02040503050406030204" pitchFamily="18" charset="0"/>
                          </a:rPr>
                          <m:t>𝑡</m:t>
                        </m:r>
                      </m:sub>
                    </m:sSub>
                    <m:r>
                      <a:rPr lang="en-GB" sz="1100" b="0" i="1" smtClean="0">
                        <a:latin typeface="Cambria Math" panose="02040503050406030204" pitchFamily="18" charset="0"/>
                      </a:rPr>
                      <m:t>={</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𝑥</m:t>
                        </m:r>
                      </m:e>
                      <m:sub>
                        <m:r>
                          <a:rPr lang="en-GB" sz="1100" b="0" i="1" smtClean="0">
                            <a:latin typeface="Cambria Math" panose="02040503050406030204" pitchFamily="18" charset="0"/>
                          </a:rPr>
                          <m:t>1:</m:t>
                        </m:r>
                        <m:r>
                          <a:rPr lang="en-GB" sz="1100" b="0" i="1" smtClean="0">
                            <a:latin typeface="Cambria Math" panose="02040503050406030204" pitchFamily="18" charset="0"/>
                          </a:rPr>
                          <m:t>𝑡</m:t>
                        </m:r>
                      </m:sub>
                    </m:sSub>
                    <m:r>
                      <a:rPr lang="en-GB" sz="1100" b="0" i="1" smtClean="0">
                        <a:latin typeface="Cambria Math" panose="02040503050406030204" pitchFamily="18" charset="0"/>
                      </a:rPr>
                      <m:t>,</m:t>
                    </m:r>
                    <m:r>
                      <a:rPr lang="en-GB" sz="1100" b="0" i="1" smtClean="0">
                        <a:latin typeface="Cambria Math" panose="02040503050406030204" pitchFamily="18" charset="0"/>
                      </a:rPr>
                      <m:t>𝑓</m:t>
                    </m:r>
                    <m:r>
                      <a:rPr lang="en-GB" sz="1100" b="0" i="1" smtClean="0">
                        <a:latin typeface="Cambria Math" panose="02040503050406030204" pitchFamily="18" charset="0"/>
                      </a:rPr>
                      <m:t>(</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𝑥</m:t>
                        </m:r>
                      </m:e>
                      <m:sub>
                        <m:r>
                          <a:rPr lang="en-GB" sz="1100" b="0" i="1" smtClean="0">
                            <a:latin typeface="Cambria Math" panose="02040503050406030204" pitchFamily="18" charset="0"/>
                          </a:rPr>
                          <m:t>1:</m:t>
                        </m:r>
                        <m:r>
                          <a:rPr lang="en-GB" sz="1100" b="0" i="1" smtClean="0">
                            <a:latin typeface="Cambria Math" panose="02040503050406030204" pitchFamily="18" charset="0"/>
                          </a:rPr>
                          <m:t>𝑡</m:t>
                        </m:r>
                      </m:sub>
                    </m:sSub>
                    <m:r>
                      <a:rPr lang="en-GB" sz="1100" b="0" i="1" smtClean="0">
                        <a:latin typeface="Cambria Math" panose="02040503050406030204" pitchFamily="18" charset="0"/>
                      </a:rPr>
                      <m:t>)}</m:t>
                    </m:r>
                  </m:oMath>
                </a14:m>
                <a:r>
                  <a:rPr lang="en-GB" sz="1100" dirty="0"/>
                  <a:t>, the prior distribution is </a:t>
                </a:r>
                <a14:m>
                  <m:oMath xmlns:m="http://schemas.openxmlformats.org/officeDocument/2006/math">
                    <m:r>
                      <a:rPr lang="en-GB" sz="1100" b="0" i="1" smtClean="0">
                        <a:latin typeface="Cambria Math" panose="02040503050406030204" pitchFamily="18" charset="0"/>
                      </a:rPr>
                      <m:t>𝑃</m:t>
                    </m:r>
                    <m:r>
                      <a:rPr lang="en-GB" sz="1100" b="0" i="1" smtClean="0">
                        <a:latin typeface="Cambria Math" panose="02040503050406030204" pitchFamily="18" charset="0"/>
                      </a:rPr>
                      <m:t>(</m:t>
                    </m:r>
                    <m:r>
                      <a:rPr lang="en-GB" sz="1100" b="0" i="1" smtClean="0">
                        <a:latin typeface="Cambria Math" panose="02040503050406030204" pitchFamily="18" charset="0"/>
                      </a:rPr>
                      <m:t>𝑓</m:t>
                    </m:r>
                    <m:r>
                      <a:rPr lang="en-GB" sz="1100" b="0" i="1" smtClean="0">
                        <a:latin typeface="Cambria Math" panose="02040503050406030204" pitchFamily="18" charset="0"/>
                      </a:rPr>
                      <m:t>)</m:t>
                    </m:r>
                  </m:oMath>
                </a14:m>
                <a:r>
                  <a:rPr lang="en-GB" sz="1100" dirty="0"/>
                  <a:t> which represents our beliefs about the space of possible objective functions. </a:t>
                </a:r>
              </a:p>
              <a:p>
                <a:pPr marL="0" indent="0" algn="just">
                  <a:buNone/>
                </a:pPr>
                <a:r>
                  <a:rPr lang="en-GB" sz="1100" dirty="0"/>
                  <a:t>- The likelihood function is </a:t>
                </a:r>
                <a14:m>
                  <m:oMath xmlns:m="http://schemas.openxmlformats.org/officeDocument/2006/math">
                    <m:r>
                      <a:rPr lang="en-GB" sz="1100" b="0" i="1" smtClean="0">
                        <a:latin typeface="Cambria Math" panose="02040503050406030204" pitchFamily="18" charset="0"/>
                      </a:rPr>
                      <m:t>𝑃</m:t>
                    </m:r>
                    <m:d>
                      <m:dPr>
                        <m:ctrlPr>
                          <a:rPr lang="en-GB" sz="1100" b="0" i="1" smtClean="0">
                            <a:latin typeface="Cambria Math" panose="02040503050406030204" pitchFamily="18" charset="0"/>
                          </a:rPr>
                        </m:ctrlPr>
                      </m:dPr>
                      <m:e>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𝐷</m:t>
                            </m:r>
                          </m:e>
                          <m:sub>
                            <m:r>
                              <a:rPr lang="en-GB" sz="1100" b="0" i="1" smtClean="0">
                                <a:latin typeface="Cambria Math" panose="02040503050406030204" pitchFamily="18" charset="0"/>
                              </a:rPr>
                              <m:t>1:</m:t>
                            </m:r>
                            <m:r>
                              <a:rPr lang="en-GB" sz="1100" b="0" i="1" smtClean="0">
                                <a:latin typeface="Cambria Math" panose="02040503050406030204" pitchFamily="18" charset="0"/>
                              </a:rPr>
                              <m:t>𝑡</m:t>
                            </m:r>
                          </m:sub>
                        </m:sSub>
                      </m:e>
                      <m:e>
                        <m:r>
                          <a:rPr lang="en-GB" sz="1100" b="0" i="1" smtClean="0">
                            <a:latin typeface="Cambria Math" panose="02040503050406030204" pitchFamily="18" charset="0"/>
                          </a:rPr>
                          <m:t>𝑓</m:t>
                        </m:r>
                      </m:e>
                    </m:d>
                  </m:oMath>
                </a14:m>
                <a:r>
                  <a:rPr lang="en-GB" sz="1100" dirty="0"/>
                  <a:t> which asks the question, how likely is the data we have seen so far given what we predicted about the prior distribution? I.e. if our prior belief is that the objective function is very smooth and noise-free, data with high variance and fluctuation should be considered less likely than data that deviates little from the mean. </a:t>
                </a:r>
              </a:p>
              <a:p>
                <a:pPr marL="0" indent="0" algn="just">
                  <a:buNone/>
                </a:pPr>
                <a:r>
                  <a:rPr lang="en-GB" sz="1100" dirty="0"/>
                  <a:t>From multiplying the prior with the likelihood we obtain the posterior distribution:</a:t>
                </a:r>
              </a:p>
              <a:p>
                <a:pPr marL="0" indent="0" algn="just">
                  <a:buNone/>
                </a:pPr>
                <a:endParaRPr lang="en-GB" sz="110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𝑃</m:t>
                      </m:r>
                      <m:d>
                        <m:dPr>
                          <m:ctrlPr>
                            <a:rPr lang="en-GB" sz="1100" b="0" i="1" smtClean="0">
                              <a:latin typeface="Cambria Math" panose="02040503050406030204" pitchFamily="18" charset="0"/>
                            </a:rPr>
                          </m:ctrlPr>
                        </m:dPr>
                        <m:e>
                          <m:r>
                            <a:rPr lang="en-GB" sz="1100" b="0" i="1" smtClean="0">
                              <a:latin typeface="Cambria Math" panose="02040503050406030204" pitchFamily="18" charset="0"/>
                            </a:rPr>
                            <m:t>𝑓</m:t>
                          </m:r>
                        </m:e>
                        <m:e>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𝐷</m:t>
                              </m:r>
                            </m:e>
                            <m:sub>
                              <m:r>
                                <a:rPr lang="en-GB" sz="1100" b="0" i="1" smtClean="0">
                                  <a:latin typeface="Cambria Math" panose="02040503050406030204" pitchFamily="18" charset="0"/>
                                </a:rPr>
                                <m:t>1:</m:t>
                              </m:r>
                              <m:r>
                                <a:rPr lang="en-GB" sz="1100" b="0" i="1" smtClean="0">
                                  <a:latin typeface="Cambria Math" panose="02040503050406030204" pitchFamily="18" charset="0"/>
                                </a:rPr>
                                <m:t>𝑡</m:t>
                              </m:r>
                            </m:sub>
                          </m:sSub>
                        </m:e>
                      </m:d>
                      <m:r>
                        <a:rPr lang="en-GB" sz="1100" b="0" i="1" smtClean="0">
                          <a:latin typeface="Cambria Math" panose="02040503050406030204" pitchFamily="18" charset="0"/>
                          <a:ea typeface="Cambria Math" panose="02040503050406030204" pitchFamily="18" charset="0"/>
                        </a:rPr>
                        <m:t>∝</m:t>
                      </m:r>
                      <m:r>
                        <a:rPr lang="en-GB" sz="1100" b="0" i="1" smtClean="0">
                          <a:latin typeface="Cambria Math" panose="02040503050406030204" pitchFamily="18" charset="0"/>
                          <a:ea typeface="Cambria Math" panose="02040503050406030204" pitchFamily="18" charset="0"/>
                        </a:rPr>
                        <m:t>𝑃</m:t>
                      </m:r>
                      <m:d>
                        <m:dPr>
                          <m:ctrlPr>
                            <a:rPr lang="en-GB" sz="1100" b="0" i="1" smtClean="0">
                              <a:latin typeface="Cambria Math" panose="02040503050406030204" pitchFamily="18" charset="0"/>
                              <a:ea typeface="Cambria Math" panose="02040503050406030204" pitchFamily="18" charset="0"/>
                            </a:rPr>
                          </m:ctrlPr>
                        </m:dPr>
                        <m:e>
                          <m:sSub>
                            <m:sSubPr>
                              <m:ctrlPr>
                                <a:rPr lang="en-GB" sz="1100" b="0" i="1" smtClean="0">
                                  <a:latin typeface="Cambria Math" panose="02040503050406030204" pitchFamily="18" charset="0"/>
                                  <a:ea typeface="Cambria Math" panose="02040503050406030204" pitchFamily="18" charset="0"/>
                                </a:rPr>
                              </m:ctrlPr>
                            </m:sSubPr>
                            <m:e>
                              <m:r>
                                <a:rPr lang="en-GB" sz="1100" b="0" i="1" smtClean="0">
                                  <a:latin typeface="Cambria Math" panose="02040503050406030204" pitchFamily="18" charset="0"/>
                                  <a:ea typeface="Cambria Math" panose="02040503050406030204" pitchFamily="18" charset="0"/>
                                </a:rPr>
                                <m:t>𝐷</m:t>
                              </m:r>
                            </m:e>
                            <m:sub>
                              <m:r>
                                <a:rPr lang="en-GB" sz="1100" b="0" i="1" smtClean="0">
                                  <a:latin typeface="Cambria Math" panose="02040503050406030204" pitchFamily="18" charset="0"/>
                                  <a:ea typeface="Cambria Math" panose="02040503050406030204" pitchFamily="18" charset="0"/>
                                </a:rPr>
                                <m:t>1:</m:t>
                              </m:r>
                              <m:r>
                                <a:rPr lang="en-GB" sz="1100" b="0" i="1" smtClean="0">
                                  <a:latin typeface="Cambria Math" panose="02040503050406030204" pitchFamily="18" charset="0"/>
                                  <a:ea typeface="Cambria Math" panose="02040503050406030204" pitchFamily="18" charset="0"/>
                                </a:rPr>
                                <m:t>𝑡</m:t>
                              </m:r>
                            </m:sub>
                          </m:sSub>
                        </m:e>
                        <m:e>
                          <m:r>
                            <a:rPr lang="en-GB" sz="1100" b="0" i="1" smtClean="0">
                              <a:latin typeface="Cambria Math" panose="02040503050406030204" pitchFamily="18" charset="0"/>
                              <a:ea typeface="Cambria Math" panose="02040503050406030204" pitchFamily="18" charset="0"/>
                            </a:rPr>
                            <m:t>𝑓</m:t>
                          </m:r>
                        </m:e>
                      </m:d>
                      <m:r>
                        <a:rPr lang="en-GB" sz="1100" b="0" i="1" smtClean="0">
                          <a:latin typeface="Cambria Math" panose="02040503050406030204" pitchFamily="18" charset="0"/>
                          <a:ea typeface="Cambria Math" panose="02040503050406030204" pitchFamily="18" charset="0"/>
                        </a:rPr>
                        <m:t>𝑃</m:t>
                      </m:r>
                      <m:d>
                        <m:dPr>
                          <m:ctrlPr>
                            <a:rPr lang="en-GB" sz="1100" b="0" i="1" smtClean="0">
                              <a:latin typeface="Cambria Math" panose="02040503050406030204" pitchFamily="18" charset="0"/>
                              <a:ea typeface="Cambria Math" panose="02040503050406030204" pitchFamily="18" charset="0"/>
                            </a:rPr>
                          </m:ctrlPr>
                        </m:dPr>
                        <m:e>
                          <m:r>
                            <a:rPr lang="en-GB" sz="1100" b="0" i="1" smtClean="0">
                              <a:latin typeface="Cambria Math" panose="02040503050406030204" pitchFamily="18" charset="0"/>
                              <a:ea typeface="Cambria Math" panose="02040503050406030204" pitchFamily="18" charset="0"/>
                            </a:rPr>
                            <m:t>𝑓</m:t>
                          </m:r>
                        </m:e>
                      </m:d>
                    </m:oMath>
                  </m:oMathPara>
                </a14:m>
                <a:br>
                  <a:rPr lang="en-GB" sz="1100" dirty="0"/>
                </a:br>
                <a:endParaRPr lang="en-GB" sz="1100" dirty="0"/>
              </a:p>
              <a:p>
                <a:pPr marL="0" indent="0" algn="just">
                  <a:buNone/>
                </a:pPr>
                <a:r>
                  <a:rPr lang="en-GB" sz="1100" dirty="0"/>
                  <a:t>This posterior captures our updated beliefs about the unknown objective function, this is also thought of as estimating the objective function with a surrogate function. </a:t>
                </a:r>
              </a:p>
              <a:p>
                <a:pPr marL="0" indent="0" algn="just">
                  <a:buNone/>
                </a:pPr>
                <a:r>
                  <a:rPr lang="en-GB" sz="1100" dirty="0"/>
                  <a:t>Finally, to sample efficiently, Bayesian Optimization uses an acquisition function to determine the next location to sample. It applies the posterior distribution, which is a faster model of the actual objective function, to quickly sample points across the domain space. The acquisition function automatically decides upon the trade-off between exploration and exploitation. The process is repeated and continues until some stopping condition.</a:t>
                </a:r>
              </a:p>
            </p:txBody>
          </p:sp>
        </mc:Choice>
        <mc:Fallback xmlns="">
          <p:sp>
            <p:nvSpPr>
              <p:cNvPr id="3" name="Content Placeholder 2">
                <a:extLst>
                  <a:ext uri="{FF2B5EF4-FFF2-40B4-BE49-F238E27FC236}">
                    <a16:creationId xmlns:a16="http://schemas.microsoft.com/office/drawing/2014/main" id="{F7CDC036-6BBB-4348-B68E-FA37B0BB3C80}"/>
                  </a:ext>
                </a:extLst>
              </p:cNvPr>
              <p:cNvSpPr>
                <a:spLocks noGrp="1" noRot="1" noChangeAspect="1" noMove="1" noResize="1" noEditPoints="1" noAdjustHandles="1" noChangeArrowheads="1" noChangeShapeType="1" noTextEdit="1"/>
              </p:cNvSpPr>
              <p:nvPr>
                <p:ph idx="1"/>
              </p:nvPr>
            </p:nvSpPr>
            <p:spPr>
              <a:xfrm>
                <a:off x="275492" y="1024364"/>
                <a:ext cx="6226908" cy="5649973"/>
              </a:xfrm>
              <a:blipFill>
                <a:blip r:embed="rId2"/>
                <a:stretch>
                  <a:fillRect t="-324"/>
                </a:stretch>
              </a:blipFill>
            </p:spPr>
            <p:txBody>
              <a:bodyPr/>
              <a:lstStyle/>
              <a:p>
                <a:r>
                  <a:rPr lang="en-GB">
                    <a:noFill/>
                  </a:rPr>
                  <a:t> </a:t>
                </a:r>
              </a:p>
            </p:txBody>
          </p:sp>
        </mc:Fallback>
      </mc:AlternateContent>
      <p:sp>
        <p:nvSpPr>
          <p:cNvPr id="4" name="Title 1">
            <a:extLst>
              <a:ext uri="{FF2B5EF4-FFF2-40B4-BE49-F238E27FC236}">
                <a16:creationId xmlns:a16="http://schemas.microsoft.com/office/drawing/2014/main" id="{B4C1512C-0542-44A0-9B1E-D67952E94D9E}"/>
              </a:ext>
            </a:extLst>
          </p:cNvPr>
          <p:cNvSpPr>
            <a:spLocks noGrp="1"/>
          </p:cNvSpPr>
          <p:nvPr>
            <p:ph type="title"/>
          </p:nvPr>
        </p:nvSpPr>
        <p:spPr>
          <a:xfrm>
            <a:off x="517769" y="-156308"/>
            <a:ext cx="5089634" cy="1325563"/>
          </a:xfrm>
        </p:spPr>
        <p:txBody>
          <a:bodyPr>
            <a:normAutofit/>
          </a:bodyPr>
          <a:lstStyle/>
          <a:p>
            <a:r>
              <a:rPr lang="en-GB" sz="2400" b="1" dirty="0"/>
              <a:t>What is Bayesian Optimisation?</a:t>
            </a:r>
          </a:p>
        </p:txBody>
      </p:sp>
      <p:pic>
        <p:nvPicPr>
          <p:cNvPr id="2" name="Picture 1">
            <a:extLst>
              <a:ext uri="{FF2B5EF4-FFF2-40B4-BE49-F238E27FC236}">
                <a16:creationId xmlns:a16="http://schemas.microsoft.com/office/drawing/2014/main" id="{5BBB5CD9-9DC5-4ACC-BC01-8445337D5B13}"/>
              </a:ext>
            </a:extLst>
          </p:cNvPr>
          <p:cNvPicPr>
            <a:picLocks noChangeAspect="1"/>
          </p:cNvPicPr>
          <p:nvPr/>
        </p:nvPicPr>
        <p:blipFill rotWithShape="1">
          <a:blip r:embed="rId3"/>
          <a:srcRect l="9260" t="11814" r="66346" b="19465"/>
          <a:stretch/>
        </p:blipFill>
        <p:spPr>
          <a:xfrm>
            <a:off x="6744677" y="1024364"/>
            <a:ext cx="5242645" cy="5274836"/>
          </a:xfrm>
          <a:prstGeom prst="rect">
            <a:avLst/>
          </a:prstGeom>
        </p:spPr>
      </p:pic>
    </p:spTree>
    <p:extLst>
      <p:ext uri="{BB962C8B-B14F-4D97-AF65-F5344CB8AC3E}">
        <p14:creationId xmlns:p14="http://schemas.microsoft.com/office/powerpoint/2010/main" val="3090796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6FBB-0C23-4004-B467-591DCD9CCC22}"/>
              </a:ext>
            </a:extLst>
          </p:cNvPr>
          <p:cNvSpPr>
            <a:spLocks noGrp="1"/>
          </p:cNvSpPr>
          <p:nvPr>
            <p:ph type="title"/>
          </p:nvPr>
        </p:nvSpPr>
        <p:spPr/>
        <p:txBody>
          <a:bodyPr/>
          <a:lstStyle/>
          <a:p>
            <a:r>
              <a:rPr lang="en-GB" dirty="0"/>
              <a:t>Network Hyperparameters</a:t>
            </a:r>
          </a:p>
        </p:txBody>
      </p:sp>
      <p:sp>
        <p:nvSpPr>
          <p:cNvPr id="3" name="Content Placeholder 2">
            <a:extLst>
              <a:ext uri="{FF2B5EF4-FFF2-40B4-BE49-F238E27FC236}">
                <a16:creationId xmlns:a16="http://schemas.microsoft.com/office/drawing/2014/main" id="{14459E12-390E-40E7-938D-B3E21F3A15DB}"/>
              </a:ext>
            </a:extLst>
          </p:cNvPr>
          <p:cNvSpPr>
            <a:spLocks noGrp="1"/>
          </p:cNvSpPr>
          <p:nvPr>
            <p:ph idx="1"/>
          </p:nvPr>
        </p:nvSpPr>
        <p:spPr>
          <a:xfrm>
            <a:off x="838200" y="1434856"/>
            <a:ext cx="9048262" cy="3090252"/>
          </a:xfrm>
        </p:spPr>
        <p:txBody>
          <a:bodyPr/>
          <a:lstStyle/>
          <a:p>
            <a:r>
              <a:rPr lang="en-GB" sz="1800" dirty="0"/>
              <a:t>Number of layers (usually 2 for an RNN)</a:t>
            </a:r>
          </a:p>
          <a:p>
            <a:r>
              <a:rPr lang="en-GB" sz="1800" dirty="0"/>
              <a:t>Number of neurons per layer (symmetric or asymmetric)</a:t>
            </a:r>
          </a:p>
          <a:p>
            <a:r>
              <a:rPr lang="en-GB" sz="1800" dirty="0"/>
              <a:t>Activation functions</a:t>
            </a:r>
          </a:p>
          <a:p>
            <a:r>
              <a:rPr lang="en-GB" sz="1800" dirty="0"/>
              <a:t>Node/arc weightings</a:t>
            </a:r>
          </a:p>
          <a:p>
            <a:r>
              <a:rPr lang="en-GB" sz="1800" dirty="0"/>
              <a:t>Learning rate</a:t>
            </a:r>
          </a:p>
          <a:p>
            <a:r>
              <a:rPr lang="en-GB" sz="1800" dirty="0"/>
              <a:t>Number of Epochs</a:t>
            </a:r>
          </a:p>
          <a:p>
            <a:r>
              <a:rPr lang="en-GB" sz="1800" dirty="0"/>
              <a:t>Batch size</a:t>
            </a:r>
          </a:p>
          <a:p>
            <a:r>
              <a:rPr lang="en-GB" sz="1800" dirty="0"/>
              <a:t>Context specific variables</a:t>
            </a:r>
          </a:p>
          <a:p>
            <a:endParaRPr lang="en-GB" dirty="0"/>
          </a:p>
        </p:txBody>
      </p:sp>
      <p:sp>
        <p:nvSpPr>
          <p:cNvPr id="4" name="TextBox 3">
            <a:extLst>
              <a:ext uri="{FF2B5EF4-FFF2-40B4-BE49-F238E27FC236}">
                <a16:creationId xmlns:a16="http://schemas.microsoft.com/office/drawing/2014/main" id="{4256DBFB-A502-4E1A-A65B-F78A4DC27B60}"/>
              </a:ext>
            </a:extLst>
          </p:cNvPr>
          <p:cNvSpPr txBox="1"/>
          <p:nvPr/>
        </p:nvSpPr>
        <p:spPr>
          <a:xfrm>
            <a:off x="6869722" y="1825625"/>
            <a:ext cx="483772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Optimising these parameters ensures the neural network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Activation functions:</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sigmoid or tanh, both suffer from vanishing gradient problem.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linear above 0.</a:t>
            </a:r>
          </a:p>
        </p:txBody>
      </p:sp>
      <p:sp>
        <p:nvSpPr>
          <p:cNvPr id="5" name="TextBox 4">
            <a:extLst>
              <a:ext uri="{FF2B5EF4-FFF2-40B4-BE49-F238E27FC236}">
                <a16:creationId xmlns:a16="http://schemas.microsoft.com/office/drawing/2014/main" id="{1095C090-F65A-4106-BB32-460CFC92B70F}"/>
              </a:ext>
            </a:extLst>
          </p:cNvPr>
          <p:cNvSpPr txBox="1"/>
          <p:nvPr/>
        </p:nvSpPr>
        <p:spPr>
          <a:xfrm>
            <a:off x="838200" y="4689231"/>
            <a:ext cx="9142046" cy="923330"/>
          </a:xfrm>
          <a:prstGeom prst="rect">
            <a:avLst/>
          </a:prstGeom>
          <a:noFill/>
        </p:spPr>
        <p:txBody>
          <a:bodyPr wrap="square" rtlCol="0">
            <a:spAutoFit/>
          </a:bodyPr>
          <a:lstStyle/>
          <a:p>
            <a:r>
              <a:rPr lang="en-GB" dirty="0"/>
              <a:t>Project Aim: Investigate different Hyperparameter Optimisation techniques and evaluate their performance in a biological process context. This will enable us to identify which Optimisers work best for bio-chemical engineering applications.</a:t>
            </a:r>
          </a:p>
        </p:txBody>
      </p:sp>
    </p:spTree>
    <p:extLst>
      <p:ext uri="{BB962C8B-B14F-4D97-AF65-F5344CB8AC3E}">
        <p14:creationId xmlns:p14="http://schemas.microsoft.com/office/powerpoint/2010/main" val="3320763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DC036-6BBB-4348-B68E-FA37B0BB3C80}"/>
                  </a:ext>
                </a:extLst>
              </p:cNvPr>
              <p:cNvSpPr>
                <a:spLocks noGrp="1"/>
              </p:cNvSpPr>
              <p:nvPr>
                <p:ph idx="1"/>
              </p:nvPr>
            </p:nvSpPr>
            <p:spPr>
              <a:xfrm>
                <a:off x="838200" y="1384663"/>
                <a:ext cx="10515600" cy="4963886"/>
              </a:xfrm>
            </p:spPr>
            <p:txBody>
              <a:bodyPr>
                <a:normAutofit/>
              </a:bodyPr>
              <a:lstStyle/>
              <a:p>
                <a:pPr marL="0" indent="0">
                  <a:buNone/>
                </a:pPr>
                <a:r>
                  <a:rPr lang="en-GB" sz="1100" b="1" dirty="0"/>
                  <a:t>Prior distributions</a:t>
                </a:r>
                <a:br>
                  <a:rPr lang="en-GB" sz="1100" dirty="0"/>
                </a:br>
                <a:r>
                  <a:rPr lang="en-GB" sz="1100" dirty="0"/>
                  <a:t>By definition, Bayesian methods depend on a prior distribution. A Bayesian optimization method will converge to the optimum if:</a:t>
                </a:r>
                <a:br>
                  <a:rPr lang="en-GB" sz="1100" dirty="0"/>
                </a:br>
                <a:r>
                  <a:rPr lang="en-GB" sz="1100" dirty="0" err="1"/>
                  <a:t>i</a:t>
                </a:r>
                <a:r>
                  <a:rPr lang="en-GB" sz="1100" dirty="0"/>
                  <a:t>) The acquisition function is continuous and approximately minimizes the expected deviation from the global minimum, i.e. the poor outcome risk associated with a sample choice.</a:t>
                </a:r>
                <a:br>
                  <a:rPr lang="en-GB" sz="1100" dirty="0"/>
                </a:br>
                <a:r>
                  <a:rPr lang="en-GB" sz="1100" dirty="0"/>
                  <a:t>ii) Conditional variance converges to zero if and only if the distance to the nearest observation is zero. </a:t>
                </a:r>
                <a:br>
                  <a:rPr lang="en-GB" sz="1100" dirty="0"/>
                </a:br>
                <a:br>
                  <a:rPr lang="en-GB" sz="1100" dirty="0"/>
                </a:br>
                <a:r>
                  <a:rPr lang="en-GB" sz="1100" b="1" dirty="0"/>
                  <a:t>Gaussian Process priors</a:t>
                </a:r>
                <a:br>
                  <a:rPr lang="en-GB" sz="1100" dirty="0"/>
                </a:br>
                <a:r>
                  <a:rPr lang="en-GB" sz="1100" dirty="0"/>
                  <a:t>Many different models can be used for the priors, however the most common are Gaussian Process (GP) priors, whose use in Bayesian optimisation dates back to the 1970s. For Gaussian process priors, some additional conditions are specified:</a:t>
                </a:r>
                <a:br>
                  <a:rPr lang="en-GB" sz="1100" dirty="0"/>
                </a:br>
                <a:r>
                  <a:rPr lang="en-GB" sz="1100" dirty="0"/>
                  <a:t>iii) The objective function is continuous.</a:t>
                </a:r>
                <a:br>
                  <a:rPr lang="en-GB" sz="1100" dirty="0"/>
                </a:br>
                <a:r>
                  <a:rPr lang="en-GB" sz="1100" dirty="0"/>
                  <a:t>iv) The prior is homogenous.</a:t>
                </a:r>
                <a:br>
                  <a:rPr lang="en-GB" sz="1100" dirty="0"/>
                </a:br>
                <a:r>
                  <a:rPr lang="en-GB" sz="1100" dirty="0"/>
                  <a:t>v) The optimisation is independent of the </a:t>
                </a:r>
                <a14:m>
                  <m:oMath xmlns:m="http://schemas.openxmlformats.org/officeDocument/2006/math">
                    <m:sSup>
                      <m:sSupPr>
                        <m:ctrlPr>
                          <a:rPr lang="en-GB" sz="1100" i="1" dirty="0" smtClean="0">
                            <a:latin typeface="Cambria Math" panose="02040503050406030204" pitchFamily="18" charset="0"/>
                          </a:rPr>
                        </m:ctrlPr>
                      </m:sSupPr>
                      <m:e>
                        <m:r>
                          <a:rPr lang="en-GB" sz="1100" b="0" i="1" dirty="0" smtClean="0">
                            <a:latin typeface="Cambria Math" panose="02040503050406030204" pitchFamily="18" charset="0"/>
                          </a:rPr>
                          <m:t>𝑚</m:t>
                        </m:r>
                      </m:e>
                      <m:sup>
                        <m:r>
                          <a:rPr lang="en-GB" sz="1100" b="0" i="1" dirty="0" smtClean="0">
                            <a:latin typeface="Cambria Math" panose="02040503050406030204" pitchFamily="18" charset="0"/>
                          </a:rPr>
                          <m:t>𝑡h</m:t>
                        </m:r>
                      </m:sup>
                    </m:sSup>
                  </m:oMath>
                </a14:m>
                <a:r>
                  <a:rPr lang="en-GB" sz="1100" dirty="0"/>
                  <a:t> differences.</a:t>
                </a:r>
              </a:p>
              <a:p>
                <a:pPr marL="0" indent="0">
                  <a:buNone/>
                </a:pPr>
                <a:r>
                  <a:rPr lang="en-GB" sz="1100" dirty="0"/>
                  <a:t>A Gaussian distribution is a distribution over a random variable, specified by its mean and covariance. A Gaussian Process is a distribution over functions, specified by its mean function and covariance function. In Short, if a Bayesian Optimisation algorithm is labelled with GP, it simply means the statistic models used to generate the prior function distributions are Gaussian in nature. </a:t>
                </a:r>
              </a:p>
              <a:p>
                <a:pPr marL="0" indent="0">
                  <a:buNone/>
                </a:pPr>
                <a:r>
                  <a:rPr lang="en-GB" sz="1100" b="1" dirty="0"/>
                  <a:t>Posterior distributions</a:t>
                </a:r>
                <a:br>
                  <a:rPr lang="en-GB" sz="1100" dirty="0"/>
                </a:br>
                <a:r>
                  <a:rPr lang="en-GB" sz="1100" dirty="0"/>
                  <a:t>As discussed on the previous slide, the posterior is the surrogate function, designed to be a much faster model of the objective function. It is obtained by multiplying the prior by the likelihood.</a:t>
                </a:r>
                <a:br>
                  <a:rPr lang="en-GB" sz="1100" dirty="0"/>
                </a:br>
                <a:br>
                  <a:rPr lang="en-GB" sz="1100" dirty="0"/>
                </a:br>
                <a:r>
                  <a:rPr lang="en-GB" sz="1100" b="1" dirty="0"/>
                  <a:t>Acquisition function</a:t>
                </a:r>
                <a:br>
                  <a:rPr lang="en-GB" sz="1100" dirty="0"/>
                </a:br>
                <a:r>
                  <a:rPr lang="en-GB" sz="1100" dirty="0"/>
                  <a:t>The role of the acquisition function is to guide the search for the optimum hyperparameters. Typically, acquisition functions are defined such that high acquisition corresponds to potentially high values of the objective function, either because the prediction outcome is high, the uncertainty is great (possible to get a really good value), or both. Maximizing the acquisition function is used to select the next point at which to evaluate the function.</a:t>
                </a:r>
              </a:p>
              <a:p>
                <a:pPr marL="0" indent="0">
                  <a:buNone/>
                </a:pPr>
                <a:r>
                  <a:rPr lang="en-GB" sz="1100" dirty="0"/>
                  <a:t>Some examples of acquisition functions include (Maximum) Probability of Improvement (MPI or P) and Expected Improvement (EI). Probability of improvement which makes use of expression from the normal cumulative distribution function, this fully exploits and sample points which give the highest probability of success, it is often described as a ‘greedy’ algorithm. Expected improvement is an alternate acquisition function which takes account of not only the probability of improvement but the magnitude of improvement a potential point could yield. In particular, this is to minimize the expected deviation from the true maximum of the surrogate function.</a:t>
                </a:r>
              </a:p>
              <a:p>
                <a:pPr marL="0" indent="0">
                  <a:buNone/>
                </a:pPr>
                <a:endParaRPr lang="en-GB" sz="1100" dirty="0"/>
              </a:p>
              <a:p>
                <a:pPr marL="0" indent="0">
                  <a:buNone/>
                </a:pPr>
                <a:endParaRPr lang="en-GB" sz="1100" dirty="0"/>
              </a:p>
            </p:txBody>
          </p:sp>
        </mc:Choice>
        <mc:Fallback xmlns="">
          <p:sp>
            <p:nvSpPr>
              <p:cNvPr id="3" name="Content Placeholder 2">
                <a:extLst>
                  <a:ext uri="{FF2B5EF4-FFF2-40B4-BE49-F238E27FC236}">
                    <a16:creationId xmlns:a16="http://schemas.microsoft.com/office/drawing/2014/main" id="{F7CDC036-6BBB-4348-B68E-FA37B0BB3C80}"/>
                  </a:ext>
                </a:extLst>
              </p:cNvPr>
              <p:cNvSpPr>
                <a:spLocks noGrp="1" noRot="1" noChangeAspect="1" noMove="1" noResize="1" noEditPoints="1" noAdjustHandles="1" noChangeArrowheads="1" noChangeShapeType="1" noTextEdit="1"/>
              </p:cNvSpPr>
              <p:nvPr>
                <p:ph idx="1"/>
              </p:nvPr>
            </p:nvSpPr>
            <p:spPr>
              <a:xfrm>
                <a:off x="838200" y="1384663"/>
                <a:ext cx="10515600" cy="4963886"/>
              </a:xfrm>
              <a:blipFill>
                <a:blip r:embed="rId2"/>
                <a:stretch>
                  <a:fillRect t="-369"/>
                </a:stretch>
              </a:blipFill>
            </p:spPr>
            <p:txBody>
              <a:bodyPr/>
              <a:lstStyle/>
              <a:p>
                <a:r>
                  <a:rPr lang="en-GB">
                    <a:noFill/>
                  </a:rPr>
                  <a:t> </a:t>
                </a:r>
              </a:p>
            </p:txBody>
          </p:sp>
        </mc:Fallback>
      </mc:AlternateContent>
      <p:sp>
        <p:nvSpPr>
          <p:cNvPr id="4" name="Title 1">
            <a:extLst>
              <a:ext uri="{FF2B5EF4-FFF2-40B4-BE49-F238E27FC236}">
                <a16:creationId xmlns:a16="http://schemas.microsoft.com/office/drawing/2014/main" id="{B4C1512C-0542-44A0-9B1E-D67952E94D9E}"/>
              </a:ext>
            </a:extLst>
          </p:cNvPr>
          <p:cNvSpPr>
            <a:spLocks noGrp="1"/>
          </p:cNvSpPr>
          <p:nvPr>
            <p:ph type="title"/>
          </p:nvPr>
        </p:nvSpPr>
        <p:spPr>
          <a:xfrm>
            <a:off x="838200" y="365125"/>
            <a:ext cx="5089634" cy="1325563"/>
          </a:xfrm>
        </p:spPr>
        <p:txBody>
          <a:bodyPr>
            <a:normAutofit/>
          </a:bodyPr>
          <a:lstStyle/>
          <a:p>
            <a:r>
              <a:rPr lang="en-GB" sz="2400" b="1" dirty="0"/>
              <a:t>What is Bayesian Optimisation?</a:t>
            </a:r>
          </a:p>
        </p:txBody>
      </p:sp>
    </p:spTree>
    <p:extLst>
      <p:ext uri="{BB962C8B-B14F-4D97-AF65-F5344CB8AC3E}">
        <p14:creationId xmlns:p14="http://schemas.microsoft.com/office/powerpoint/2010/main" val="929981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5AA671-4F14-4B68-8D36-E94699999434}"/>
              </a:ext>
            </a:extLst>
          </p:cNvPr>
          <p:cNvPicPr>
            <a:picLocks noGrp="1" noChangeAspect="1"/>
          </p:cNvPicPr>
          <p:nvPr>
            <p:ph idx="1"/>
          </p:nvPr>
        </p:nvPicPr>
        <p:blipFill rotWithShape="1">
          <a:blip r:embed="rId2"/>
          <a:srcRect l="60244" t="15483" r="4295" b="22875"/>
          <a:stretch/>
        </p:blipFill>
        <p:spPr>
          <a:xfrm>
            <a:off x="759823" y="767579"/>
            <a:ext cx="4692468" cy="4588191"/>
          </a:xfrm>
          <a:prstGeom prst="rect">
            <a:avLst/>
          </a:prstGeom>
        </p:spPr>
      </p:pic>
      <p:sp>
        <p:nvSpPr>
          <p:cNvPr id="4" name="Title 1">
            <a:extLst>
              <a:ext uri="{FF2B5EF4-FFF2-40B4-BE49-F238E27FC236}">
                <a16:creationId xmlns:a16="http://schemas.microsoft.com/office/drawing/2014/main" id="{B7AB33BE-5C46-4795-B919-899862E4D1D5}"/>
              </a:ext>
            </a:extLst>
          </p:cNvPr>
          <p:cNvSpPr>
            <a:spLocks noGrp="1"/>
          </p:cNvSpPr>
          <p:nvPr>
            <p:ph type="title"/>
          </p:nvPr>
        </p:nvSpPr>
        <p:spPr>
          <a:xfrm>
            <a:off x="838200" y="-270601"/>
            <a:ext cx="10515600" cy="1325563"/>
          </a:xfrm>
        </p:spPr>
        <p:txBody>
          <a:bodyPr>
            <a:normAutofit/>
          </a:bodyPr>
          <a:lstStyle/>
          <a:p>
            <a:r>
              <a:rPr lang="en-GB" sz="2400" b="1" dirty="0"/>
              <a:t>What is Bayesian Optimisation? - The Acquisition function.</a:t>
            </a:r>
          </a:p>
        </p:txBody>
      </p:sp>
      <p:pic>
        <p:nvPicPr>
          <p:cNvPr id="6" name="Picture 5">
            <a:extLst>
              <a:ext uri="{FF2B5EF4-FFF2-40B4-BE49-F238E27FC236}">
                <a16:creationId xmlns:a16="http://schemas.microsoft.com/office/drawing/2014/main" id="{133C4202-B17A-4560-956C-B2E0E0EC46F4}"/>
              </a:ext>
            </a:extLst>
          </p:cNvPr>
          <p:cNvPicPr>
            <a:picLocks noChangeAspect="1"/>
          </p:cNvPicPr>
          <p:nvPr/>
        </p:nvPicPr>
        <p:blipFill rotWithShape="1">
          <a:blip r:embed="rId3"/>
          <a:srcRect l="60359" t="19429" r="4856" b="14540"/>
          <a:stretch/>
        </p:blipFill>
        <p:spPr>
          <a:xfrm>
            <a:off x="6180513" y="767578"/>
            <a:ext cx="4297019" cy="4588192"/>
          </a:xfrm>
          <a:prstGeom prst="rect">
            <a:avLst/>
          </a:prstGeom>
        </p:spPr>
      </p:pic>
      <p:sp>
        <p:nvSpPr>
          <p:cNvPr id="7" name="TextBox 6">
            <a:extLst>
              <a:ext uri="{FF2B5EF4-FFF2-40B4-BE49-F238E27FC236}">
                <a16:creationId xmlns:a16="http://schemas.microsoft.com/office/drawing/2014/main" id="{A34D9277-AEE5-477B-83E6-29BEDD96B9C5}"/>
              </a:ext>
            </a:extLst>
          </p:cNvPr>
          <p:cNvSpPr txBox="1"/>
          <p:nvPr/>
        </p:nvSpPr>
        <p:spPr>
          <a:xfrm>
            <a:off x="1018902" y="5608320"/>
            <a:ext cx="10807337" cy="646331"/>
          </a:xfrm>
          <a:prstGeom prst="rect">
            <a:avLst/>
          </a:prstGeom>
          <a:noFill/>
        </p:spPr>
        <p:txBody>
          <a:bodyPr wrap="square" rtlCol="0">
            <a:spAutoFit/>
          </a:bodyPr>
          <a:lstStyle/>
          <a:p>
            <a:r>
              <a:rPr lang="en-GB" dirty="0"/>
              <a:t>[REF] E. </a:t>
            </a:r>
            <a:r>
              <a:rPr lang="en-GB" dirty="0" err="1"/>
              <a:t>Brochu</a:t>
            </a:r>
            <a:r>
              <a:rPr lang="en-GB" dirty="0"/>
              <a:t>, V. M. Cora, and N. Freitas, </a:t>
            </a:r>
            <a:r>
              <a:rPr lang="en-GB" i="1" dirty="0"/>
              <a:t>“A Tutorial on Bayesian Optimization of Expensive Cost Functions, with Application to Active User </a:t>
            </a:r>
            <a:r>
              <a:rPr lang="en-GB" i="1" dirty="0" err="1"/>
              <a:t>Modeling</a:t>
            </a:r>
            <a:r>
              <a:rPr lang="en-GB" i="1" dirty="0"/>
              <a:t> and Hierarchical Reinforcement Learning”</a:t>
            </a:r>
            <a:r>
              <a:rPr lang="en-GB" dirty="0"/>
              <a:t>, 2010</a:t>
            </a:r>
            <a:endParaRPr lang="en-GB" i="1" dirty="0"/>
          </a:p>
        </p:txBody>
      </p:sp>
    </p:spTree>
    <p:extLst>
      <p:ext uri="{BB962C8B-B14F-4D97-AF65-F5344CB8AC3E}">
        <p14:creationId xmlns:p14="http://schemas.microsoft.com/office/powerpoint/2010/main" val="2141946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D807B7-4CAA-4C22-AA01-79859DD5FBAC}"/>
              </a:ext>
            </a:extLst>
          </p:cNvPr>
          <p:cNvSpPr>
            <a:spLocks noGrp="1"/>
          </p:cNvSpPr>
          <p:nvPr>
            <p:ph idx="1"/>
          </p:nvPr>
        </p:nvSpPr>
        <p:spPr/>
        <p:txBody>
          <a:bodyPr/>
          <a:lstStyle/>
          <a:p>
            <a:pPr marL="0" indent="0">
              <a:buNone/>
            </a:pPr>
            <a:r>
              <a:rPr lang="en-GB" dirty="0"/>
              <a:t>The Pros and the cons</a:t>
            </a:r>
          </a:p>
          <a:p>
            <a:pPr marL="0" indent="0">
              <a:buNone/>
            </a:pPr>
            <a:endParaRPr lang="en-GB" dirty="0"/>
          </a:p>
          <a:p>
            <a:pPr marL="0" indent="0">
              <a:buNone/>
            </a:pPr>
            <a:r>
              <a:rPr lang="en-GB" sz="1400" dirty="0"/>
              <a:t>The design of the prior is critical to efficient Bayesian Optimisation, GPs are not always the best of </a:t>
            </a:r>
            <a:r>
              <a:rPr lang="en-GB" sz="1400" dirty="0" err="1"/>
              <a:t>easiet</a:t>
            </a:r>
            <a:r>
              <a:rPr lang="en-GB" sz="1400" dirty="0"/>
              <a:t> solution. Even if they are, care must be taken in design of the kernel.</a:t>
            </a:r>
            <a:br>
              <a:rPr lang="en-GB" sz="1400" dirty="0"/>
            </a:br>
            <a:br>
              <a:rPr lang="en-GB" sz="1400" dirty="0"/>
            </a:br>
            <a:r>
              <a:rPr lang="en-GB" sz="1400" dirty="0"/>
              <a:t>The Objective function is expensive to sample. So ultimately in the absence of expensive data sets, either strong assumptions are made without certainty that they are valid, or a weak prior must be used.</a:t>
            </a:r>
            <a:br>
              <a:rPr lang="en-GB" sz="1400" dirty="0"/>
            </a:br>
            <a:br>
              <a:rPr lang="en-GB" sz="1400" dirty="0"/>
            </a:br>
            <a:r>
              <a:rPr lang="en-GB" sz="1400" dirty="0"/>
              <a:t>It is often unclear how to handle the trade off between exploration and exploitation. To much exploration, iterations go by without improvement whereas too much exploitation leads to local maximisation. This problem becomes even more apparent as dimensionality increases which requires more samples to cover the domain space. To deal with this may require higher level, automated feature selection </a:t>
            </a:r>
            <a:r>
              <a:rPr lang="en-GB" sz="1400" dirty="0" err="1"/>
              <a:t>ot</a:t>
            </a:r>
            <a:r>
              <a:rPr lang="en-GB" sz="1400" dirty="0"/>
              <a:t> assume </a:t>
            </a:r>
            <a:r>
              <a:rPr lang="en-GB" sz="1400" dirty="0" err="1"/>
              <a:t>independenceand</a:t>
            </a:r>
            <a:r>
              <a:rPr lang="en-GB" sz="1400" dirty="0"/>
              <a:t> optimise each hyperparameter separately.</a:t>
            </a:r>
          </a:p>
        </p:txBody>
      </p:sp>
      <p:sp>
        <p:nvSpPr>
          <p:cNvPr id="4" name="Title 1">
            <a:extLst>
              <a:ext uri="{FF2B5EF4-FFF2-40B4-BE49-F238E27FC236}">
                <a16:creationId xmlns:a16="http://schemas.microsoft.com/office/drawing/2014/main" id="{FB4A5A12-E265-410B-9475-A7E99EAD1AC3}"/>
              </a:ext>
            </a:extLst>
          </p:cNvPr>
          <p:cNvSpPr>
            <a:spLocks noGrp="1"/>
          </p:cNvSpPr>
          <p:nvPr>
            <p:ph type="title"/>
          </p:nvPr>
        </p:nvSpPr>
        <p:spPr>
          <a:xfrm>
            <a:off x="838200" y="365125"/>
            <a:ext cx="4546600" cy="1325563"/>
          </a:xfrm>
        </p:spPr>
        <p:txBody>
          <a:bodyPr>
            <a:normAutofit/>
          </a:bodyPr>
          <a:lstStyle/>
          <a:p>
            <a:r>
              <a:rPr lang="en-GB" sz="2400" b="1" dirty="0"/>
              <a:t>What is Bayesian Optimisation? </a:t>
            </a:r>
          </a:p>
        </p:txBody>
      </p:sp>
    </p:spTree>
    <p:extLst>
      <p:ext uri="{BB962C8B-B14F-4D97-AF65-F5344CB8AC3E}">
        <p14:creationId xmlns:p14="http://schemas.microsoft.com/office/powerpoint/2010/main" val="2879403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4ED0-5860-440F-A559-F81B39954310}"/>
              </a:ext>
            </a:extLst>
          </p:cNvPr>
          <p:cNvSpPr>
            <a:spLocks noGrp="1"/>
          </p:cNvSpPr>
          <p:nvPr>
            <p:ph type="title"/>
          </p:nvPr>
        </p:nvSpPr>
        <p:spPr/>
        <p:txBody>
          <a:bodyPr/>
          <a:lstStyle/>
          <a:p>
            <a:r>
              <a:rPr lang="en-GB" dirty="0"/>
              <a:t>End of Week 2</a:t>
            </a:r>
          </a:p>
        </p:txBody>
      </p:sp>
      <p:sp>
        <p:nvSpPr>
          <p:cNvPr id="3" name="Content Placeholder 2">
            <a:extLst>
              <a:ext uri="{FF2B5EF4-FFF2-40B4-BE49-F238E27FC236}">
                <a16:creationId xmlns:a16="http://schemas.microsoft.com/office/drawing/2014/main" id="{92B7FDB3-2AD5-493F-877B-ADAE3223E67D}"/>
              </a:ext>
            </a:extLst>
          </p:cNvPr>
          <p:cNvSpPr>
            <a:spLocks noGrp="1"/>
          </p:cNvSpPr>
          <p:nvPr>
            <p:ph idx="1"/>
          </p:nvPr>
        </p:nvSpPr>
        <p:spPr/>
        <p:txBody>
          <a:bodyPr>
            <a:normAutofit lnSpcReduction="10000"/>
          </a:bodyPr>
          <a:lstStyle/>
          <a:p>
            <a:pPr marL="0" indent="0">
              <a:buNone/>
            </a:pPr>
            <a:r>
              <a:rPr lang="en-GB" dirty="0"/>
              <a:t>Week Aims reminder:</a:t>
            </a:r>
          </a:p>
          <a:p>
            <a:r>
              <a:rPr lang="en-GB" dirty="0"/>
              <a:t>Form a working module for Gaussian process Bayesian Optimisation</a:t>
            </a:r>
          </a:p>
          <a:p>
            <a:r>
              <a:rPr lang="en-GB" dirty="0"/>
              <a:t>Do some reading into Evolutionary Algorithms</a:t>
            </a:r>
            <a:br>
              <a:rPr lang="en-GB" dirty="0"/>
            </a:br>
            <a:r>
              <a:rPr lang="en-GB" dirty="0"/>
              <a:t>- Seen some promising links today which give code/package examples</a:t>
            </a:r>
            <a:br>
              <a:rPr lang="en-GB" dirty="0"/>
            </a:br>
            <a:endParaRPr lang="en-GB" dirty="0"/>
          </a:p>
          <a:p>
            <a:r>
              <a:rPr lang="en-GB" dirty="0"/>
              <a:t>Generate a heat map to demo GP Bayesian optimisation</a:t>
            </a:r>
            <a:br>
              <a:rPr lang="en-GB" dirty="0"/>
            </a:br>
            <a:r>
              <a:rPr lang="en-GB" dirty="0"/>
              <a:t>- Heat map works but need finer data and to overlap Bayes </a:t>
            </a:r>
            <a:r>
              <a:rPr lang="en-GB" dirty="0" err="1"/>
              <a:t>Opt</a:t>
            </a:r>
            <a:br>
              <a:rPr lang="en-GB" dirty="0"/>
            </a:br>
            <a:endParaRPr lang="en-GB" dirty="0"/>
          </a:p>
          <a:p>
            <a:r>
              <a:rPr lang="en-GB" dirty="0"/>
              <a:t>Think about moving onto the experimental data provided.</a:t>
            </a:r>
            <a:br>
              <a:rPr lang="en-GB" dirty="0"/>
            </a:br>
            <a:r>
              <a:rPr lang="en-GB" dirty="0"/>
              <a:t>- I think I know what I need to edit but haven’t had chance to try it.</a:t>
            </a:r>
          </a:p>
          <a:p>
            <a:endParaRPr lang="en-GB" dirty="0"/>
          </a:p>
        </p:txBody>
      </p:sp>
      <p:sp>
        <p:nvSpPr>
          <p:cNvPr id="4" name="Smiley Face 3">
            <a:extLst>
              <a:ext uri="{FF2B5EF4-FFF2-40B4-BE49-F238E27FC236}">
                <a16:creationId xmlns:a16="http://schemas.microsoft.com/office/drawing/2014/main" id="{B01DBFA3-BC96-4D34-9E05-335C3F5DE95A}"/>
              </a:ext>
            </a:extLst>
          </p:cNvPr>
          <p:cNvSpPr/>
          <p:nvPr/>
        </p:nvSpPr>
        <p:spPr>
          <a:xfrm>
            <a:off x="11110546" y="2283926"/>
            <a:ext cx="323362" cy="375137"/>
          </a:xfrm>
          <a:prstGeom prst="smileyFac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6" name="Smiley Face 5">
            <a:extLst>
              <a:ext uri="{FF2B5EF4-FFF2-40B4-BE49-F238E27FC236}">
                <a16:creationId xmlns:a16="http://schemas.microsoft.com/office/drawing/2014/main" id="{97ED43EB-B0A4-4A01-B1E1-84D2DECB3CCC}"/>
              </a:ext>
            </a:extLst>
          </p:cNvPr>
          <p:cNvSpPr/>
          <p:nvPr/>
        </p:nvSpPr>
        <p:spPr>
          <a:xfrm>
            <a:off x="8114326" y="2735385"/>
            <a:ext cx="318476" cy="353524"/>
          </a:xfrm>
          <a:prstGeom prst="smileyFac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Smiley Face 7">
            <a:extLst>
              <a:ext uri="{FF2B5EF4-FFF2-40B4-BE49-F238E27FC236}">
                <a16:creationId xmlns:a16="http://schemas.microsoft.com/office/drawing/2014/main" id="{854E5098-AE95-4A47-BF23-D2578644559D}"/>
              </a:ext>
            </a:extLst>
          </p:cNvPr>
          <p:cNvSpPr/>
          <p:nvPr/>
        </p:nvSpPr>
        <p:spPr>
          <a:xfrm>
            <a:off x="9478109" y="3887787"/>
            <a:ext cx="318476" cy="353524"/>
          </a:xfrm>
          <a:prstGeom prst="smileyFac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Smiley Face 9">
            <a:extLst>
              <a:ext uri="{FF2B5EF4-FFF2-40B4-BE49-F238E27FC236}">
                <a16:creationId xmlns:a16="http://schemas.microsoft.com/office/drawing/2014/main" id="{8A7FB843-0F61-4A4E-8EC0-F3E08AC15F48}"/>
              </a:ext>
            </a:extLst>
          </p:cNvPr>
          <p:cNvSpPr/>
          <p:nvPr/>
        </p:nvSpPr>
        <p:spPr>
          <a:xfrm>
            <a:off x="9637347" y="5032375"/>
            <a:ext cx="318476" cy="353524"/>
          </a:xfrm>
          <a:prstGeom prst="smileyFac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3349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E849-2EA8-44E2-BCB2-BF8967570DEB}"/>
              </a:ext>
            </a:extLst>
          </p:cNvPr>
          <p:cNvSpPr>
            <a:spLocks noGrp="1"/>
          </p:cNvSpPr>
          <p:nvPr>
            <p:ph type="title"/>
          </p:nvPr>
        </p:nvSpPr>
        <p:spPr/>
        <p:txBody>
          <a:bodyPr/>
          <a:lstStyle/>
          <a:p>
            <a:r>
              <a:rPr lang="en-GB" dirty="0"/>
              <a:t>Week 3</a:t>
            </a:r>
          </a:p>
        </p:txBody>
      </p:sp>
      <p:sp>
        <p:nvSpPr>
          <p:cNvPr id="3" name="Content Placeholder 2">
            <a:extLst>
              <a:ext uri="{FF2B5EF4-FFF2-40B4-BE49-F238E27FC236}">
                <a16:creationId xmlns:a16="http://schemas.microsoft.com/office/drawing/2014/main" id="{2692EE99-B804-4CCF-AEE3-6B45052B975C}"/>
              </a:ext>
            </a:extLst>
          </p:cNvPr>
          <p:cNvSpPr>
            <a:spLocks noGrp="1"/>
          </p:cNvSpPr>
          <p:nvPr>
            <p:ph idx="1"/>
          </p:nvPr>
        </p:nvSpPr>
        <p:spPr/>
        <p:txBody>
          <a:bodyPr>
            <a:normAutofit/>
          </a:bodyPr>
          <a:lstStyle/>
          <a:p>
            <a:pPr marL="0" indent="0">
              <a:buNone/>
            </a:pPr>
            <a:r>
              <a:rPr lang="en-GB" dirty="0"/>
              <a:t>Week aims:</a:t>
            </a:r>
          </a:p>
          <a:p>
            <a:pPr marL="0" indent="0">
              <a:buNone/>
            </a:pPr>
            <a:r>
              <a:rPr lang="en-GB" dirty="0"/>
              <a:t>1) Form a system to use </a:t>
            </a:r>
            <a:r>
              <a:rPr lang="en-GB" dirty="0" err="1"/>
              <a:t>Dongda’s</a:t>
            </a:r>
            <a:r>
              <a:rPr lang="en-GB" dirty="0"/>
              <a:t> experimental data rather than Mo’s. Compare the optimal configurations for Grid, random and </a:t>
            </a:r>
            <a:r>
              <a:rPr lang="en-GB" dirty="0" err="1"/>
              <a:t>bayes</a:t>
            </a:r>
            <a:r>
              <a:rPr lang="en-GB" dirty="0"/>
              <a:t> for this data.</a:t>
            </a:r>
          </a:p>
          <a:p>
            <a:pPr marL="0" indent="0">
              <a:buNone/>
            </a:pPr>
            <a:br>
              <a:rPr lang="en-GB" dirty="0"/>
            </a:br>
            <a:r>
              <a:rPr lang="en-GB" dirty="0"/>
              <a:t>2) Read up on Evolutionary algorithms and begin to implement. See code provided by Tom Savage.</a:t>
            </a:r>
          </a:p>
          <a:p>
            <a:pPr marL="0" indent="0">
              <a:buNone/>
            </a:pPr>
            <a:endParaRPr lang="en-GB" dirty="0"/>
          </a:p>
          <a:p>
            <a:pPr marL="0" indent="0">
              <a:buNone/>
            </a:pPr>
            <a:r>
              <a:rPr lang="en-GB" dirty="0"/>
              <a:t>3) Develop a different variant of Bayes </a:t>
            </a:r>
            <a:r>
              <a:rPr lang="en-GB" dirty="0" err="1"/>
              <a:t>Opt</a:t>
            </a:r>
            <a:endParaRPr lang="en-GB" dirty="0"/>
          </a:p>
        </p:txBody>
      </p:sp>
    </p:spTree>
    <p:extLst>
      <p:ext uri="{BB962C8B-B14F-4D97-AF65-F5344CB8AC3E}">
        <p14:creationId xmlns:p14="http://schemas.microsoft.com/office/powerpoint/2010/main" val="2556166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0201-9801-4909-A775-FF272FA6C84B}"/>
              </a:ext>
            </a:extLst>
          </p:cNvPr>
          <p:cNvSpPr>
            <a:spLocks noGrp="1"/>
          </p:cNvSpPr>
          <p:nvPr>
            <p:ph type="title"/>
          </p:nvPr>
        </p:nvSpPr>
        <p:spPr>
          <a:xfrm>
            <a:off x="408354" y="-142875"/>
            <a:ext cx="10515600" cy="1325563"/>
          </a:xfrm>
        </p:spPr>
        <p:txBody>
          <a:bodyPr/>
          <a:lstStyle/>
          <a:p>
            <a:r>
              <a:rPr lang="en-GB" dirty="0"/>
              <a:t>Evolutionary Algorithm</a:t>
            </a:r>
          </a:p>
        </p:txBody>
      </p:sp>
      <p:sp>
        <p:nvSpPr>
          <p:cNvPr id="3" name="Content Placeholder 2">
            <a:extLst>
              <a:ext uri="{FF2B5EF4-FFF2-40B4-BE49-F238E27FC236}">
                <a16:creationId xmlns:a16="http://schemas.microsoft.com/office/drawing/2014/main" id="{67CC2EFA-42B6-4F6D-B739-8F9F538C617C}"/>
              </a:ext>
            </a:extLst>
          </p:cNvPr>
          <p:cNvSpPr>
            <a:spLocks noGrp="1"/>
          </p:cNvSpPr>
          <p:nvPr>
            <p:ph idx="1"/>
          </p:nvPr>
        </p:nvSpPr>
        <p:spPr>
          <a:xfrm>
            <a:off x="220785" y="1098793"/>
            <a:ext cx="7047762" cy="5411421"/>
          </a:xfrm>
        </p:spPr>
        <p:txBody>
          <a:bodyPr>
            <a:normAutofit/>
          </a:bodyPr>
          <a:lstStyle/>
          <a:p>
            <a:r>
              <a:rPr lang="en-GB" sz="2000" dirty="0"/>
              <a:t>As per my second aim for week 3, I looked into evolutionary algorithms.</a:t>
            </a:r>
          </a:p>
          <a:p>
            <a:r>
              <a:rPr lang="en-GB" sz="2000" dirty="0"/>
              <a:t>The code provided by Tom Savage worked right away with only minimal adjustments. However, the execution time seems to take a long time when using an expensive neural network as the objective function.</a:t>
            </a:r>
          </a:p>
          <a:p>
            <a:r>
              <a:rPr lang="en-GB" sz="2000" dirty="0"/>
              <a:t>The initial settings of a population size of 60 with 1000 generations resulted in 120,000 evaluations of the default test function, which was low compared to typical E.A. standards. However, anything above 3000 iterations is useless for our neural network.</a:t>
            </a:r>
          </a:p>
          <a:p>
            <a:r>
              <a:rPr lang="en-GB" sz="2000" dirty="0"/>
              <a:t>Changing the population size to 20 and putting generations down to 10 resulted in a more suitable number of evaluations for the expensive neural network. However, this defeats the point of using an evolutionary algorithm which utilises a large population base with fit parent crossover and a small amount of mutation per generation. </a:t>
            </a:r>
          </a:p>
        </p:txBody>
      </p:sp>
      <p:pic>
        <p:nvPicPr>
          <p:cNvPr id="4" name="Picture 3">
            <a:extLst>
              <a:ext uri="{FF2B5EF4-FFF2-40B4-BE49-F238E27FC236}">
                <a16:creationId xmlns:a16="http://schemas.microsoft.com/office/drawing/2014/main" id="{598FD071-53F0-457B-92F7-962B111DE32F}"/>
              </a:ext>
            </a:extLst>
          </p:cNvPr>
          <p:cNvPicPr>
            <a:picLocks noChangeAspect="1"/>
          </p:cNvPicPr>
          <p:nvPr/>
        </p:nvPicPr>
        <p:blipFill rotWithShape="1">
          <a:blip r:embed="rId2"/>
          <a:srcRect l="536" t="13465" r="80025" b="6821"/>
          <a:stretch/>
        </p:blipFill>
        <p:spPr>
          <a:xfrm>
            <a:off x="7366080" y="56737"/>
            <a:ext cx="4605135" cy="6744526"/>
          </a:xfrm>
          <a:prstGeom prst="rect">
            <a:avLst/>
          </a:prstGeom>
        </p:spPr>
      </p:pic>
    </p:spTree>
    <p:extLst>
      <p:ext uri="{BB962C8B-B14F-4D97-AF65-F5344CB8AC3E}">
        <p14:creationId xmlns:p14="http://schemas.microsoft.com/office/powerpoint/2010/main" val="1628482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0201-9801-4909-A775-FF272FA6C84B}"/>
              </a:ext>
            </a:extLst>
          </p:cNvPr>
          <p:cNvSpPr>
            <a:spLocks noGrp="1"/>
          </p:cNvSpPr>
          <p:nvPr>
            <p:ph type="title"/>
          </p:nvPr>
        </p:nvSpPr>
        <p:spPr>
          <a:xfrm>
            <a:off x="408354" y="-142875"/>
            <a:ext cx="10515600" cy="1325563"/>
          </a:xfrm>
        </p:spPr>
        <p:txBody>
          <a:bodyPr/>
          <a:lstStyle/>
          <a:p>
            <a:r>
              <a:rPr lang="en-GB" dirty="0"/>
              <a:t>Evolutionary Algorithm</a:t>
            </a:r>
          </a:p>
        </p:txBody>
      </p:sp>
      <p:sp>
        <p:nvSpPr>
          <p:cNvPr id="3" name="Content Placeholder 2">
            <a:extLst>
              <a:ext uri="{FF2B5EF4-FFF2-40B4-BE49-F238E27FC236}">
                <a16:creationId xmlns:a16="http://schemas.microsoft.com/office/drawing/2014/main" id="{67CC2EFA-42B6-4F6D-B739-8F9F538C617C}"/>
              </a:ext>
            </a:extLst>
          </p:cNvPr>
          <p:cNvSpPr>
            <a:spLocks noGrp="1"/>
          </p:cNvSpPr>
          <p:nvPr>
            <p:ph idx="1"/>
          </p:nvPr>
        </p:nvSpPr>
        <p:spPr>
          <a:xfrm>
            <a:off x="220784" y="1098793"/>
            <a:ext cx="10703169" cy="5411421"/>
          </a:xfrm>
        </p:spPr>
        <p:txBody>
          <a:bodyPr>
            <a:normAutofit/>
          </a:bodyPr>
          <a:lstStyle/>
          <a:p>
            <a:pPr marL="0" indent="0">
              <a:buNone/>
            </a:pPr>
            <a:r>
              <a:rPr lang="en-GB" sz="2000" dirty="0"/>
              <a:t>There does not seem to be any obvious way to edit the E.A. and make it more efficient as the code is already a simple, low level architecture. There are only three options I see:</a:t>
            </a:r>
          </a:p>
          <a:p>
            <a:r>
              <a:rPr lang="en-GB" sz="2000" dirty="0"/>
              <a:t>Run the E.A. directly via the neural network on some cluster for a long amount of time. To reduce execution times, parallelisation can be exploited, possibly also reduction of training data and constraining the domain space as much as possible.  </a:t>
            </a:r>
          </a:p>
          <a:p>
            <a:r>
              <a:rPr lang="en-GB" sz="2000" dirty="0"/>
              <a:t>Accept the E.A. as is and conclude it is not a viable option to optimise the hyperparameters of an expensive neural network.</a:t>
            </a:r>
          </a:p>
          <a:p>
            <a:r>
              <a:rPr lang="en-GB" sz="2000" dirty="0"/>
              <a:t>Develop a </a:t>
            </a:r>
            <a:r>
              <a:rPr lang="en-GB" sz="2000" b="1" dirty="0"/>
              <a:t>Surrogate-based Evolutionary Algorithm</a:t>
            </a:r>
            <a:r>
              <a:rPr lang="en-GB" sz="2000" dirty="0"/>
              <a:t>. Similar to the posterior distribution in Bayesian Optimisation, a surrogate could be used to model the neural network. An initial seeding would help build some surrogate estimates. The surrogate could then act as the objective function and be improved after each generation. Furthermore, sometimes the neural network could be directly evaluated during the algorithm to check the surrogate and ensure convergence.</a:t>
            </a:r>
          </a:p>
          <a:p>
            <a:pPr marL="0" indent="0">
              <a:buNone/>
            </a:pPr>
            <a:r>
              <a:rPr lang="en-GB" sz="2000" dirty="0"/>
              <a:t>The 3</a:t>
            </a:r>
            <a:r>
              <a:rPr lang="en-GB" sz="2000" baseline="30000" dirty="0"/>
              <a:t>rd</a:t>
            </a:r>
            <a:r>
              <a:rPr lang="en-GB" sz="2000" dirty="0"/>
              <a:t> option of a surrogate model would be ideal. However, trying to code this may be quite time consuming and draw efforts away from different models which could be evaluate. If a premade version can be sourced from somewhere, it would save me a lot of time.</a:t>
            </a:r>
          </a:p>
          <a:p>
            <a:pPr marL="0" indent="0">
              <a:buNone/>
            </a:pPr>
            <a:r>
              <a:rPr lang="en-GB" sz="2000" dirty="0"/>
              <a:t>On the contrary, implementing parallelisation and running on a high-core computer cluster could bring a similar performance boost.</a:t>
            </a:r>
          </a:p>
          <a:p>
            <a:endParaRPr lang="en-GB" sz="2000" dirty="0"/>
          </a:p>
        </p:txBody>
      </p:sp>
    </p:spTree>
    <p:extLst>
      <p:ext uri="{BB962C8B-B14F-4D97-AF65-F5344CB8AC3E}">
        <p14:creationId xmlns:p14="http://schemas.microsoft.com/office/powerpoint/2010/main" val="1486137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65335-81A3-48AC-887A-34DD3EFC8709}"/>
              </a:ext>
            </a:extLst>
          </p:cNvPr>
          <p:cNvSpPr>
            <a:spLocks noGrp="1"/>
          </p:cNvSpPr>
          <p:nvPr>
            <p:ph type="title"/>
          </p:nvPr>
        </p:nvSpPr>
        <p:spPr>
          <a:xfrm>
            <a:off x="763555" y="-84284"/>
            <a:ext cx="10515600" cy="1325563"/>
          </a:xfrm>
        </p:spPr>
        <p:txBody>
          <a:bodyPr>
            <a:normAutofit/>
          </a:bodyPr>
          <a:lstStyle/>
          <a:p>
            <a:r>
              <a:rPr lang="en-GB" sz="3200" b="1" dirty="0"/>
              <a:t>New Experimental data</a:t>
            </a:r>
          </a:p>
        </p:txBody>
      </p:sp>
      <p:sp>
        <p:nvSpPr>
          <p:cNvPr id="3" name="Content Placeholder 2">
            <a:extLst>
              <a:ext uri="{FF2B5EF4-FFF2-40B4-BE49-F238E27FC236}">
                <a16:creationId xmlns:a16="http://schemas.microsoft.com/office/drawing/2014/main" id="{B905DDD4-A28E-43DF-BF58-019DE3E340B4}"/>
              </a:ext>
            </a:extLst>
          </p:cNvPr>
          <p:cNvSpPr>
            <a:spLocks noGrp="1"/>
          </p:cNvSpPr>
          <p:nvPr>
            <p:ph idx="1"/>
          </p:nvPr>
        </p:nvSpPr>
        <p:spPr>
          <a:xfrm>
            <a:off x="763555" y="1124292"/>
            <a:ext cx="4097694" cy="3082276"/>
          </a:xfrm>
        </p:spPr>
        <p:txBody>
          <a:bodyPr>
            <a:normAutofit/>
          </a:bodyPr>
          <a:lstStyle/>
          <a:p>
            <a:r>
              <a:rPr lang="en-GB" sz="1600" dirty="0" err="1"/>
              <a:t>Dongda</a:t>
            </a:r>
            <a:r>
              <a:rPr lang="en-GB" sz="1600" dirty="0"/>
              <a:t> provided different experimental data from what is used in Mo’s code, which is what I have been using thus far. This data had varying Biomass concentration over time, as well as constant initial conditions for Gas Aeration rate, C02 concentration and Light intensity. </a:t>
            </a:r>
          </a:p>
          <a:p>
            <a:r>
              <a:rPr lang="en-GB" sz="1600" dirty="0"/>
              <a:t>Mo’s data had varying Biomass concentration, Lutein production, Nitrogen concentration and constant Light intensity and Nitrate concentration.</a:t>
            </a:r>
          </a:p>
        </p:txBody>
      </p:sp>
      <p:pic>
        <p:nvPicPr>
          <p:cNvPr id="4" name="Picture 3">
            <a:extLst>
              <a:ext uri="{FF2B5EF4-FFF2-40B4-BE49-F238E27FC236}">
                <a16:creationId xmlns:a16="http://schemas.microsoft.com/office/drawing/2014/main" id="{1DC3EAFA-3ECA-4177-ADE4-2790361A42C7}"/>
              </a:ext>
            </a:extLst>
          </p:cNvPr>
          <p:cNvPicPr>
            <a:picLocks noChangeAspect="1"/>
          </p:cNvPicPr>
          <p:nvPr/>
        </p:nvPicPr>
        <p:blipFill rotWithShape="1">
          <a:blip r:embed="rId2"/>
          <a:srcRect l="61837" t="18179" r="8851" b="51378"/>
          <a:stretch/>
        </p:blipFill>
        <p:spPr>
          <a:xfrm>
            <a:off x="5148101" y="1351554"/>
            <a:ext cx="6343135" cy="2352857"/>
          </a:xfrm>
          <a:prstGeom prst="rect">
            <a:avLst/>
          </a:prstGeom>
        </p:spPr>
      </p:pic>
      <p:sp>
        <p:nvSpPr>
          <p:cNvPr id="5" name="TextBox 4">
            <a:extLst>
              <a:ext uri="{FF2B5EF4-FFF2-40B4-BE49-F238E27FC236}">
                <a16:creationId xmlns:a16="http://schemas.microsoft.com/office/drawing/2014/main" id="{E34920C2-0BD4-4501-8B5E-4718862A45A6}"/>
              </a:ext>
            </a:extLst>
          </p:cNvPr>
          <p:cNvSpPr txBox="1"/>
          <p:nvPr/>
        </p:nvSpPr>
        <p:spPr>
          <a:xfrm>
            <a:off x="763555" y="4206568"/>
            <a:ext cx="10832841" cy="2249847"/>
          </a:xfrm>
          <a:prstGeom prst="rect">
            <a:avLst/>
          </a:prstGeom>
          <a:noFill/>
        </p:spPr>
        <p:txBody>
          <a:bodyPr wrap="square" rtlCol="0">
            <a:spAutoFit/>
          </a:bodyPr>
          <a:lstStyle/>
          <a:p>
            <a:pPr marL="228600" lvl="0" indent="-228600">
              <a:lnSpc>
                <a:spcPct val="90000"/>
              </a:lnSpc>
              <a:spcBef>
                <a:spcPts val="1000"/>
              </a:spcBef>
              <a:buFont typeface="Arial" panose="020B0604020202020204" pitchFamily="34" charset="0"/>
              <a:buChar char="•"/>
            </a:pPr>
            <a:r>
              <a:rPr lang="en-GB" sz="1600" dirty="0">
                <a:solidFill>
                  <a:prstClr val="black"/>
                </a:solidFill>
              </a:rPr>
              <a:t>I used the same data processing method as Mo and modified the modules, ANN_B, </a:t>
            </a:r>
            <a:r>
              <a:rPr lang="en-GB" sz="1600" dirty="0" err="1">
                <a:solidFill>
                  <a:prstClr val="black"/>
                </a:solidFill>
              </a:rPr>
              <a:t>train_B</a:t>
            </a:r>
            <a:r>
              <a:rPr lang="en-GB" sz="1600" dirty="0">
                <a:solidFill>
                  <a:prstClr val="black"/>
                </a:solidFill>
              </a:rPr>
              <a:t>, </a:t>
            </a:r>
            <a:r>
              <a:rPr lang="en-GB" sz="1600" dirty="0" err="1">
                <a:solidFill>
                  <a:prstClr val="black"/>
                </a:solidFill>
              </a:rPr>
              <a:t>test_B</a:t>
            </a:r>
            <a:r>
              <a:rPr lang="en-GB" sz="1600" dirty="0">
                <a:solidFill>
                  <a:prstClr val="black"/>
                </a:solidFill>
              </a:rPr>
              <a:t>, </a:t>
            </a:r>
            <a:r>
              <a:rPr lang="en-GB" sz="1600" dirty="0" err="1">
                <a:solidFill>
                  <a:prstClr val="black"/>
                </a:solidFill>
              </a:rPr>
              <a:t>data_preprocessing_B</a:t>
            </a:r>
            <a:r>
              <a:rPr lang="en-GB" sz="1600" dirty="0">
                <a:solidFill>
                  <a:prstClr val="black"/>
                </a:solidFill>
              </a:rPr>
              <a:t> and </a:t>
            </a:r>
            <a:r>
              <a:rPr lang="en-GB" sz="1600" dirty="0" err="1">
                <a:solidFill>
                  <a:prstClr val="black"/>
                </a:solidFill>
              </a:rPr>
              <a:t>replicate_B</a:t>
            </a:r>
            <a:r>
              <a:rPr lang="en-GB" sz="1600" dirty="0">
                <a:solidFill>
                  <a:prstClr val="black"/>
                </a:solidFill>
              </a:rPr>
              <a:t> to work with the new data set.</a:t>
            </a:r>
          </a:p>
          <a:p>
            <a:pPr marL="228600" lvl="0" indent="-228600">
              <a:lnSpc>
                <a:spcPct val="90000"/>
              </a:lnSpc>
              <a:spcBef>
                <a:spcPts val="1000"/>
              </a:spcBef>
              <a:buFont typeface="Arial" panose="020B0604020202020204" pitchFamily="34" charset="0"/>
              <a:buChar char="•"/>
            </a:pPr>
            <a:r>
              <a:rPr lang="en-GB" sz="1600" dirty="0">
                <a:solidFill>
                  <a:prstClr val="black"/>
                </a:solidFill>
              </a:rPr>
              <a:t>This seemed to work and from an initial run using Bayesian optimisation I obtained MSE values bounded between 0.12 and 0.01. This seems valid, however it does not get as low as 0.004 like in analysing the original data.</a:t>
            </a:r>
          </a:p>
          <a:p>
            <a:pPr marL="228600" lvl="0" indent="-228600">
              <a:lnSpc>
                <a:spcPct val="90000"/>
              </a:lnSpc>
              <a:spcBef>
                <a:spcPts val="1000"/>
              </a:spcBef>
              <a:buFont typeface="Arial" panose="020B0604020202020204" pitchFamily="34" charset="0"/>
              <a:buChar char="•"/>
            </a:pPr>
            <a:r>
              <a:rPr lang="en-GB" sz="1600" dirty="0">
                <a:solidFill>
                  <a:prstClr val="black"/>
                </a:solidFill>
              </a:rPr>
              <a:t>I now need to figure out if the current range is output I should be getting and whether 1% error is the lowest possible or if something is going wrong to limit the minimum to 1%.</a:t>
            </a:r>
          </a:p>
          <a:p>
            <a:pPr marL="228600" lvl="0" indent="-228600">
              <a:lnSpc>
                <a:spcPct val="90000"/>
              </a:lnSpc>
              <a:spcBef>
                <a:spcPts val="1000"/>
              </a:spcBef>
              <a:buFont typeface="Arial" panose="020B0604020202020204" pitchFamily="34" charset="0"/>
              <a:buChar char="•"/>
            </a:pPr>
            <a:r>
              <a:rPr lang="en-GB" sz="1600" dirty="0">
                <a:solidFill>
                  <a:prstClr val="black"/>
                </a:solidFill>
              </a:rPr>
              <a:t>I also need to better select which Experiment numbers to use as my training and testing dataset. I’ve currently selected a testing set of experiments 3, 7, 9, 18 and 22.</a:t>
            </a:r>
          </a:p>
        </p:txBody>
      </p:sp>
    </p:spTree>
    <p:extLst>
      <p:ext uri="{BB962C8B-B14F-4D97-AF65-F5344CB8AC3E}">
        <p14:creationId xmlns:p14="http://schemas.microsoft.com/office/powerpoint/2010/main" val="353224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D43917-FC12-43DE-AEB8-7667CF91B7AF}"/>
              </a:ext>
            </a:extLst>
          </p:cNvPr>
          <p:cNvPicPr>
            <a:picLocks noChangeAspect="1"/>
          </p:cNvPicPr>
          <p:nvPr/>
        </p:nvPicPr>
        <p:blipFill rotWithShape="1">
          <a:blip r:embed="rId2"/>
          <a:srcRect l="2108" t="19252" r="83172" b="57363"/>
          <a:stretch/>
        </p:blipFill>
        <p:spPr>
          <a:xfrm>
            <a:off x="6025379" y="1515996"/>
            <a:ext cx="3230588" cy="1832737"/>
          </a:xfrm>
          <a:prstGeom prst="rect">
            <a:avLst/>
          </a:prstGeom>
        </p:spPr>
      </p:pic>
      <p:pic>
        <p:nvPicPr>
          <p:cNvPr id="9" name="Picture 8">
            <a:extLst>
              <a:ext uri="{FF2B5EF4-FFF2-40B4-BE49-F238E27FC236}">
                <a16:creationId xmlns:a16="http://schemas.microsoft.com/office/drawing/2014/main" id="{8AAE9E9F-7714-49FB-9BB6-1BF65880F3AB}"/>
              </a:ext>
            </a:extLst>
          </p:cNvPr>
          <p:cNvPicPr>
            <a:picLocks noChangeAspect="1"/>
          </p:cNvPicPr>
          <p:nvPr/>
        </p:nvPicPr>
        <p:blipFill rotWithShape="1">
          <a:blip r:embed="rId3"/>
          <a:srcRect l="2076" t="18988" r="83150" b="57823"/>
          <a:stretch/>
        </p:blipFill>
        <p:spPr>
          <a:xfrm>
            <a:off x="175453" y="1404984"/>
            <a:ext cx="3269416" cy="1832737"/>
          </a:xfrm>
          <a:prstGeom prst="rect">
            <a:avLst/>
          </a:prstGeom>
        </p:spPr>
      </p:pic>
      <p:pic>
        <p:nvPicPr>
          <p:cNvPr id="10" name="Picture 9">
            <a:extLst>
              <a:ext uri="{FF2B5EF4-FFF2-40B4-BE49-F238E27FC236}">
                <a16:creationId xmlns:a16="http://schemas.microsoft.com/office/drawing/2014/main" id="{54704A27-2111-4FFC-8F31-CE73E00221A8}"/>
              </a:ext>
            </a:extLst>
          </p:cNvPr>
          <p:cNvPicPr>
            <a:picLocks noChangeAspect="1"/>
          </p:cNvPicPr>
          <p:nvPr/>
        </p:nvPicPr>
        <p:blipFill rotWithShape="1">
          <a:blip r:embed="rId4"/>
          <a:srcRect l="1684" t="22193" r="78755" b="45144"/>
          <a:stretch/>
        </p:blipFill>
        <p:spPr>
          <a:xfrm>
            <a:off x="6025379" y="3700933"/>
            <a:ext cx="4698417" cy="2801989"/>
          </a:xfrm>
          <a:prstGeom prst="rect">
            <a:avLst/>
          </a:prstGeom>
        </p:spPr>
      </p:pic>
      <p:pic>
        <p:nvPicPr>
          <p:cNvPr id="11" name="Picture 10">
            <a:extLst>
              <a:ext uri="{FF2B5EF4-FFF2-40B4-BE49-F238E27FC236}">
                <a16:creationId xmlns:a16="http://schemas.microsoft.com/office/drawing/2014/main" id="{841205B7-FF8F-4C0B-BB07-8489DE3B267F}"/>
              </a:ext>
            </a:extLst>
          </p:cNvPr>
          <p:cNvPicPr>
            <a:picLocks noChangeAspect="1"/>
          </p:cNvPicPr>
          <p:nvPr/>
        </p:nvPicPr>
        <p:blipFill rotWithShape="1">
          <a:blip r:embed="rId5"/>
          <a:srcRect l="2296" t="27653" r="78036" b="33411"/>
          <a:stretch/>
        </p:blipFill>
        <p:spPr>
          <a:xfrm>
            <a:off x="175453" y="3413880"/>
            <a:ext cx="4450358" cy="3146540"/>
          </a:xfrm>
          <a:prstGeom prst="rect">
            <a:avLst/>
          </a:prstGeom>
        </p:spPr>
      </p:pic>
      <p:sp>
        <p:nvSpPr>
          <p:cNvPr id="14" name="Title 1">
            <a:extLst>
              <a:ext uri="{FF2B5EF4-FFF2-40B4-BE49-F238E27FC236}">
                <a16:creationId xmlns:a16="http://schemas.microsoft.com/office/drawing/2014/main" id="{EB8F02DD-4350-42F6-9688-1870E1049EF6}"/>
              </a:ext>
            </a:extLst>
          </p:cNvPr>
          <p:cNvSpPr>
            <a:spLocks noGrp="1"/>
          </p:cNvSpPr>
          <p:nvPr>
            <p:ph type="title"/>
          </p:nvPr>
        </p:nvSpPr>
        <p:spPr>
          <a:xfrm>
            <a:off x="208196" y="-161767"/>
            <a:ext cx="10515600" cy="1325563"/>
          </a:xfrm>
        </p:spPr>
        <p:txBody>
          <a:bodyPr>
            <a:normAutofit/>
          </a:bodyPr>
          <a:lstStyle/>
          <a:p>
            <a:r>
              <a:rPr lang="en-GB" sz="3200" b="1" dirty="0"/>
              <a:t>New Experimental data – Dataset B</a:t>
            </a:r>
          </a:p>
        </p:txBody>
      </p:sp>
      <p:sp>
        <p:nvSpPr>
          <p:cNvPr id="15" name="TextBox 14">
            <a:extLst>
              <a:ext uri="{FF2B5EF4-FFF2-40B4-BE49-F238E27FC236}">
                <a16:creationId xmlns:a16="http://schemas.microsoft.com/office/drawing/2014/main" id="{072D529A-E3B3-4DDD-8003-0AEE753EB733}"/>
              </a:ext>
            </a:extLst>
          </p:cNvPr>
          <p:cNvSpPr txBox="1"/>
          <p:nvPr/>
        </p:nvSpPr>
        <p:spPr>
          <a:xfrm>
            <a:off x="468923" y="953477"/>
            <a:ext cx="2125785" cy="369332"/>
          </a:xfrm>
          <a:prstGeom prst="rect">
            <a:avLst/>
          </a:prstGeom>
          <a:noFill/>
        </p:spPr>
        <p:txBody>
          <a:bodyPr wrap="square" rtlCol="0">
            <a:spAutoFit/>
          </a:bodyPr>
          <a:lstStyle/>
          <a:p>
            <a:r>
              <a:rPr lang="en-GB" dirty="0"/>
              <a:t>Original</a:t>
            </a:r>
          </a:p>
        </p:txBody>
      </p:sp>
      <p:sp>
        <p:nvSpPr>
          <p:cNvPr id="17" name="TextBox 16">
            <a:extLst>
              <a:ext uri="{FF2B5EF4-FFF2-40B4-BE49-F238E27FC236}">
                <a16:creationId xmlns:a16="http://schemas.microsoft.com/office/drawing/2014/main" id="{31FD7274-016A-465A-B6B2-F63BD921AEB9}"/>
              </a:ext>
            </a:extLst>
          </p:cNvPr>
          <p:cNvSpPr txBox="1"/>
          <p:nvPr/>
        </p:nvSpPr>
        <p:spPr>
          <a:xfrm>
            <a:off x="6025379" y="953477"/>
            <a:ext cx="2125785" cy="369332"/>
          </a:xfrm>
          <a:prstGeom prst="rect">
            <a:avLst/>
          </a:prstGeom>
          <a:noFill/>
        </p:spPr>
        <p:txBody>
          <a:bodyPr wrap="square" rtlCol="0">
            <a:spAutoFit/>
          </a:bodyPr>
          <a:lstStyle/>
          <a:p>
            <a:r>
              <a:rPr lang="en-GB" dirty="0"/>
              <a:t>Modified</a:t>
            </a:r>
          </a:p>
        </p:txBody>
      </p:sp>
      <p:sp>
        <p:nvSpPr>
          <p:cNvPr id="2" name="TextBox 1">
            <a:extLst>
              <a:ext uri="{FF2B5EF4-FFF2-40B4-BE49-F238E27FC236}">
                <a16:creationId xmlns:a16="http://schemas.microsoft.com/office/drawing/2014/main" id="{0BA72E58-88DE-445E-8807-D71772BE0F55}"/>
              </a:ext>
            </a:extLst>
          </p:cNvPr>
          <p:cNvSpPr txBox="1"/>
          <p:nvPr/>
        </p:nvSpPr>
        <p:spPr>
          <a:xfrm>
            <a:off x="2027745" y="944911"/>
            <a:ext cx="827690" cy="369332"/>
          </a:xfrm>
          <a:prstGeom prst="rect">
            <a:avLst/>
          </a:prstGeom>
          <a:noFill/>
        </p:spPr>
        <p:txBody>
          <a:bodyPr wrap="square" rtlCol="0">
            <a:spAutoFit/>
          </a:bodyPr>
          <a:lstStyle/>
          <a:p>
            <a:r>
              <a:rPr lang="en-GB" dirty="0"/>
              <a:t>ann.py</a:t>
            </a:r>
          </a:p>
        </p:txBody>
      </p:sp>
      <p:sp>
        <p:nvSpPr>
          <p:cNvPr id="3" name="TextBox 2">
            <a:extLst>
              <a:ext uri="{FF2B5EF4-FFF2-40B4-BE49-F238E27FC236}">
                <a16:creationId xmlns:a16="http://schemas.microsoft.com/office/drawing/2014/main" id="{BC7596FB-B8AF-4475-94C6-BA325BA65BFA}"/>
              </a:ext>
            </a:extLst>
          </p:cNvPr>
          <p:cNvSpPr txBox="1"/>
          <p:nvPr/>
        </p:nvSpPr>
        <p:spPr>
          <a:xfrm>
            <a:off x="8151164" y="959656"/>
            <a:ext cx="1247600" cy="369332"/>
          </a:xfrm>
          <a:prstGeom prst="rect">
            <a:avLst/>
          </a:prstGeom>
          <a:noFill/>
        </p:spPr>
        <p:txBody>
          <a:bodyPr wrap="square" rtlCol="0">
            <a:spAutoFit/>
          </a:bodyPr>
          <a:lstStyle/>
          <a:p>
            <a:r>
              <a:rPr lang="en-GB" dirty="0"/>
              <a:t>ann_B.py</a:t>
            </a:r>
          </a:p>
        </p:txBody>
      </p:sp>
      <p:sp>
        <p:nvSpPr>
          <p:cNvPr id="4" name="TextBox 3">
            <a:extLst>
              <a:ext uri="{FF2B5EF4-FFF2-40B4-BE49-F238E27FC236}">
                <a16:creationId xmlns:a16="http://schemas.microsoft.com/office/drawing/2014/main" id="{55AD9798-78C5-45CF-86EF-07103C3AB1A4}"/>
              </a:ext>
            </a:extLst>
          </p:cNvPr>
          <p:cNvSpPr txBox="1"/>
          <p:nvPr/>
        </p:nvSpPr>
        <p:spPr>
          <a:xfrm>
            <a:off x="3635885" y="2979401"/>
            <a:ext cx="2067944" cy="369332"/>
          </a:xfrm>
          <a:prstGeom prst="rect">
            <a:avLst/>
          </a:prstGeom>
          <a:noFill/>
        </p:spPr>
        <p:txBody>
          <a:bodyPr wrap="square" rtlCol="0">
            <a:spAutoFit/>
          </a:bodyPr>
          <a:lstStyle/>
          <a:p>
            <a:r>
              <a:rPr lang="en-GB" dirty="0"/>
              <a:t>data_processing.py</a:t>
            </a:r>
          </a:p>
        </p:txBody>
      </p:sp>
      <p:sp>
        <p:nvSpPr>
          <p:cNvPr id="5" name="TextBox 4">
            <a:extLst>
              <a:ext uri="{FF2B5EF4-FFF2-40B4-BE49-F238E27FC236}">
                <a16:creationId xmlns:a16="http://schemas.microsoft.com/office/drawing/2014/main" id="{249709D2-3AE4-4D42-8407-FCB76CEF816C}"/>
              </a:ext>
            </a:extLst>
          </p:cNvPr>
          <p:cNvSpPr txBox="1"/>
          <p:nvPr/>
        </p:nvSpPr>
        <p:spPr>
          <a:xfrm>
            <a:off x="9577517" y="3059668"/>
            <a:ext cx="2439029" cy="369332"/>
          </a:xfrm>
          <a:prstGeom prst="rect">
            <a:avLst/>
          </a:prstGeom>
          <a:noFill/>
        </p:spPr>
        <p:txBody>
          <a:bodyPr wrap="square" rtlCol="0">
            <a:spAutoFit/>
          </a:bodyPr>
          <a:lstStyle/>
          <a:p>
            <a:r>
              <a:rPr lang="en-GB" dirty="0"/>
              <a:t>data_processing_B.py</a:t>
            </a:r>
          </a:p>
        </p:txBody>
      </p:sp>
    </p:spTree>
    <p:extLst>
      <p:ext uri="{BB962C8B-B14F-4D97-AF65-F5344CB8AC3E}">
        <p14:creationId xmlns:p14="http://schemas.microsoft.com/office/powerpoint/2010/main" val="3634267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71485-864E-4E84-A1D3-716B3FFE559C}"/>
              </a:ext>
            </a:extLst>
          </p:cNvPr>
          <p:cNvSpPr>
            <a:spLocks noGrp="1"/>
          </p:cNvSpPr>
          <p:nvPr>
            <p:ph type="title"/>
          </p:nvPr>
        </p:nvSpPr>
        <p:spPr>
          <a:xfrm>
            <a:off x="912597" y="-664365"/>
            <a:ext cx="10178934" cy="1328730"/>
          </a:xfrm>
        </p:spPr>
        <p:txBody>
          <a:bodyPr vert="horz" lIns="91440" tIns="45720" rIns="91440" bIns="45720" rtlCol="0" anchor="b">
            <a:normAutofit/>
          </a:bodyPr>
          <a:lstStyle/>
          <a:p>
            <a:pPr algn="ctr"/>
            <a:r>
              <a:rPr lang="en-US" sz="3200" kern="1200" dirty="0">
                <a:solidFill>
                  <a:schemeClr val="tx1"/>
                </a:solidFill>
                <a:latin typeface="+mj-lt"/>
                <a:ea typeface="+mj-ea"/>
                <a:cs typeface="+mj-cs"/>
              </a:rPr>
              <a:t>Identifying trends in the domain space</a:t>
            </a:r>
          </a:p>
        </p:txBody>
      </p:sp>
      <p:pic>
        <p:nvPicPr>
          <p:cNvPr id="5" name="Content Placeholder 4" descr="A screenshot of a cell phone&#10;&#10;Description automatically generated">
            <a:extLst>
              <a:ext uri="{FF2B5EF4-FFF2-40B4-BE49-F238E27FC236}">
                <a16:creationId xmlns:a16="http://schemas.microsoft.com/office/drawing/2014/main" id="{B6CBE5F9-D0D8-41BF-9B71-99EDDBEF00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677" r="-2" b="7101"/>
          <a:stretch/>
        </p:blipFill>
        <p:spPr>
          <a:xfrm>
            <a:off x="198741" y="2410448"/>
            <a:ext cx="5803323" cy="389035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99262A1-B595-4950-8E16-C92AB7B3D1C9}"/>
              </a:ext>
            </a:extLst>
          </p:cNvPr>
          <p:cNvPicPr>
            <a:picLocks noChangeAspect="1"/>
          </p:cNvPicPr>
          <p:nvPr/>
        </p:nvPicPr>
        <p:blipFill rotWithShape="1">
          <a:blip r:embed="rId3">
            <a:extLst>
              <a:ext uri="{28A0092B-C50C-407E-A947-70E740481C1C}">
                <a14:useLocalDpi xmlns:a14="http://schemas.microsoft.com/office/drawing/2010/main" val="0"/>
              </a:ext>
            </a:extLst>
          </a:blip>
          <a:srcRect t="6080" r="-2" b="2830"/>
          <a:stretch/>
        </p:blipFill>
        <p:spPr>
          <a:xfrm>
            <a:off x="6189936" y="2340109"/>
            <a:ext cx="5803323" cy="4123214"/>
          </a:xfrm>
          <a:prstGeom prst="rect">
            <a:avLst/>
          </a:prstGeom>
        </p:spPr>
      </p:pic>
      <p:sp>
        <p:nvSpPr>
          <p:cNvPr id="8" name="TextBox 7">
            <a:extLst>
              <a:ext uri="{FF2B5EF4-FFF2-40B4-BE49-F238E27FC236}">
                <a16:creationId xmlns:a16="http://schemas.microsoft.com/office/drawing/2014/main" id="{173B4205-D84D-4F06-AD98-536D372D3D36}"/>
              </a:ext>
            </a:extLst>
          </p:cNvPr>
          <p:cNvSpPr txBox="1"/>
          <p:nvPr/>
        </p:nvSpPr>
        <p:spPr>
          <a:xfrm>
            <a:off x="774441" y="951722"/>
            <a:ext cx="10776857" cy="646331"/>
          </a:xfrm>
          <a:prstGeom prst="rect">
            <a:avLst/>
          </a:prstGeom>
          <a:noFill/>
        </p:spPr>
        <p:txBody>
          <a:bodyPr wrap="square" rtlCol="0">
            <a:spAutoFit/>
          </a:bodyPr>
          <a:lstStyle/>
          <a:p>
            <a:r>
              <a:rPr lang="en-GB" dirty="0"/>
              <a:t>These plots were obtained from Mo’s original data set, </a:t>
            </a:r>
            <a:r>
              <a:rPr lang="en-GB" dirty="0" err="1"/>
              <a:t>dataset_A</a:t>
            </a:r>
            <a:r>
              <a:rPr lang="en-GB" dirty="0"/>
              <a:t> and his training procedure. They enable identification of low MSE regions within the domain space. </a:t>
            </a:r>
          </a:p>
        </p:txBody>
      </p:sp>
    </p:spTree>
    <p:extLst>
      <p:ext uri="{BB962C8B-B14F-4D97-AF65-F5344CB8AC3E}">
        <p14:creationId xmlns:p14="http://schemas.microsoft.com/office/powerpoint/2010/main" val="402764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DF45-2235-48BE-BCE0-674A598FE160}"/>
              </a:ext>
            </a:extLst>
          </p:cNvPr>
          <p:cNvSpPr>
            <a:spLocks noGrp="1"/>
          </p:cNvSpPr>
          <p:nvPr>
            <p:ph type="title"/>
          </p:nvPr>
        </p:nvSpPr>
        <p:spPr/>
        <p:txBody>
          <a:bodyPr/>
          <a:lstStyle/>
          <a:p>
            <a:r>
              <a:rPr lang="en-GB" dirty="0"/>
              <a:t>Shortlist of Optimisers</a:t>
            </a:r>
          </a:p>
        </p:txBody>
      </p:sp>
      <p:sp>
        <p:nvSpPr>
          <p:cNvPr id="3" name="Content Placeholder 2">
            <a:extLst>
              <a:ext uri="{FF2B5EF4-FFF2-40B4-BE49-F238E27FC236}">
                <a16:creationId xmlns:a16="http://schemas.microsoft.com/office/drawing/2014/main" id="{E03FB2B6-DDD2-468B-A9C7-39BA30B73EED}"/>
              </a:ext>
            </a:extLst>
          </p:cNvPr>
          <p:cNvSpPr>
            <a:spLocks noGrp="1"/>
          </p:cNvSpPr>
          <p:nvPr>
            <p:ph idx="1"/>
          </p:nvPr>
        </p:nvSpPr>
        <p:spPr>
          <a:xfrm>
            <a:off x="819149" y="2204427"/>
            <a:ext cx="8750520" cy="3559175"/>
          </a:xfrm>
        </p:spPr>
        <p:txBody>
          <a:bodyPr>
            <a:normAutofit/>
          </a:bodyPr>
          <a:lstStyle/>
          <a:p>
            <a:r>
              <a:rPr lang="en-GB" sz="2400" dirty="0"/>
              <a:t>Baseline methods – Grid &amp; Random search</a:t>
            </a:r>
          </a:p>
          <a:p>
            <a:r>
              <a:rPr lang="en-GB" sz="2400" dirty="0"/>
              <a:t>Bayesian Optimisation</a:t>
            </a:r>
            <a:br>
              <a:rPr lang="en-GB" sz="2400" dirty="0"/>
            </a:br>
            <a:r>
              <a:rPr lang="en-GB" sz="2400" dirty="0"/>
              <a:t>	- Gaussian Processes (GP).</a:t>
            </a:r>
            <a:br>
              <a:rPr lang="en-GB" sz="2400" dirty="0"/>
            </a:br>
            <a:r>
              <a:rPr lang="en-GB" sz="2400" dirty="0"/>
              <a:t>	- Tree-structured (Adaptive) </a:t>
            </a:r>
            <a:r>
              <a:rPr lang="en-GB" sz="2400" dirty="0" err="1"/>
              <a:t>Parzen</a:t>
            </a:r>
            <a:r>
              <a:rPr lang="en-GB" sz="2400" dirty="0"/>
              <a:t> Estimator (TPE).</a:t>
            </a:r>
            <a:br>
              <a:rPr lang="en-GB" sz="2400" dirty="0"/>
            </a:br>
            <a:r>
              <a:rPr lang="en-GB" sz="2400" dirty="0"/>
              <a:t>	- Random Forests.</a:t>
            </a:r>
          </a:p>
          <a:p>
            <a:r>
              <a:rPr lang="en-GB" sz="2400" dirty="0"/>
              <a:t>Population/evolutionary methods</a:t>
            </a:r>
          </a:p>
          <a:p>
            <a:pPr marL="0" indent="0">
              <a:buNone/>
            </a:pPr>
            <a:endParaRPr lang="en-GB" dirty="0"/>
          </a:p>
        </p:txBody>
      </p:sp>
      <p:sp>
        <p:nvSpPr>
          <p:cNvPr id="6" name="TextBox 5">
            <a:extLst>
              <a:ext uri="{FF2B5EF4-FFF2-40B4-BE49-F238E27FC236}">
                <a16:creationId xmlns:a16="http://schemas.microsoft.com/office/drawing/2014/main" id="{1387C48B-DDE8-4472-91A0-2328007F6E31}"/>
              </a:ext>
            </a:extLst>
          </p:cNvPr>
          <p:cNvSpPr txBox="1"/>
          <p:nvPr/>
        </p:nvSpPr>
        <p:spPr>
          <a:xfrm>
            <a:off x="711200" y="5322277"/>
            <a:ext cx="10191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is clear from literature that Grid &lt; Random &lt; GP &lt; TPE. The more interesting comparisons will be between GP/TPE and the evolutionary genetic algorithms (and others I haven’t researched properly yet).</a:t>
            </a:r>
          </a:p>
        </p:txBody>
      </p:sp>
      <p:sp>
        <p:nvSpPr>
          <p:cNvPr id="7" name="TextBox 6">
            <a:extLst>
              <a:ext uri="{FF2B5EF4-FFF2-40B4-BE49-F238E27FC236}">
                <a16:creationId xmlns:a16="http://schemas.microsoft.com/office/drawing/2014/main" id="{A2D5E5D0-4541-40F6-BCB7-1984911A71F4}"/>
              </a:ext>
            </a:extLst>
          </p:cNvPr>
          <p:cNvSpPr txBox="1"/>
          <p:nvPr/>
        </p:nvSpPr>
        <p:spPr>
          <a:xfrm>
            <a:off x="711200" y="1578225"/>
            <a:ext cx="1019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From initial research and review of the literature, a shortlist was drawn of different Optimiser methods.</a:t>
            </a:r>
          </a:p>
        </p:txBody>
      </p:sp>
    </p:spTree>
    <p:extLst>
      <p:ext uri="{BB962C8B-B14F-4D97-AF65-F5344CB8AC3E}">
        <p14:creationId xmlns:p14="http://schemas.microsoft.com/office/powerpoint/2010/main" val="1585649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5D3B-5123-4948-AC8B-24A14145DD9F}"/>
              </a:ext>
            </a:extLst>
          </p:cNvPr>
          <p:cNvSpPr>
            <a:spLocks noGrp="1"/>
          </p:cNvSpPr>
          <p:nvPr>
            <p:ph type="title"/>
          </p:nvPr>
        </p:nvSpPr>
        <p:spPr/>
        <p:txBody>
          <a:bodyPr>
            <a:normAutofit/>
          </a:bodyPr>
          <a:lstStyle/>
          <a:p>
            <a:r>
              <a:rPr lang="en-GB" sz="2800" dirty="0"/>
              <a:t>Evaluating the performance of Grid search, Random search and GP Bayesian optimisation</a:t>
            </a:r>
          </a:p>
        </p:txBody>
      </p:sp>
      <p:sp>
        <p:nvSpPr>
          <p:cNvPr id="3" name="Content Placeholder 2">
            <a:extLst>
              <a:ext uri="{FF2B5EF4-FFF2-40B4-BE49-F238E27FC236}">
                <a16:creationId xmlns:a16="http://schemas.microsoft.com/office/drawing/2014/main" id="{F5D67438-A378-47ED-B29E-D063A205F682}"/>
              </a:ext>
            </a:extLst>
          </p:cNvPr>
          <p:cNvSpPr>
            <a:spLocks noGrp="1"/>
          </p:cNvSpPr>
          <p:nvPr>
            <p:ph idx="1"/>
          </p:nvPr>
        </p:nvSpPr>
        <p:spPr/>
        <p:txBody>
          <a:bodyPr>
            <a:normAutofit/>
          </a:bodyPr>
          <a:lstStyle/>
          <a:p>
            <a:pPr marL="0" indent="0" algn="just">
              <a:buNone/>
            </a:pPr>
            <a:r>
              <a:rPr lang="en-GB" sz="2000" dirty="0"/>
              <a:t>Thursday 16/07/2020</a:t>
            </a:r>
          </a:p>
          <a:p>
            <a:pPr algn="just"/>
            <a:r>
              <a:rPr lang="en-GB" sz="2000" dirty="0"/>
              <a:t>Using the new experimental data processing, I am going to evaluate the performance of grid search, Random search and Gaussian process Bayesian optimisation.</a:t>
            </a:r>
          </a:p>
          <a:p>
            <a:pPr algn="just"/>
            <a:r>
              <a:rPr lang="en-GB" sz="2000" dirty="0"/>
              <a:t>To start, I need to gain an understanding of the trends within the domain space. I’ll do this by investigating the optimal neuron configuration and then analysing epochs versus batch size and epochs versus learning rate. This can be done using heatmaps.</a:t>
            </a:r>
          </a:p>
          <a:p>
            <a:pPr algn="just"/>
            <a:r>
              <a:rPr lang="en-GB" sz="2000" dirty="0"/>
              <a:t>After I have gained some a-priori understanding of the domain space I will conduct a mock investigation where I’ll fully evaluate grid search, random search and Bayesian optimisation, up to 4 dimensions; neuron number, epochs, batch size, learning rate. I will constrain the system to two hidden layers and the sigmoid activation function.</a:t>
            </a:r>
          </a:p>
          <a:p>
            <a:pPr algn="just"/>
            <a:r>
              <a:rPr lang="en-GB" sz="2000" dirty="0"/>
              <a:t>Hopefully, the full hyperparameter optimisation procedure will identify a configuration that resides within the optimal region of the domain space. It is predicted that Bayesian Optimisation should be able to identify this too, much more quickly than grid or random search.</a:t>
            </a:r>
          </a:p>
        </p:txBody>
      </p:sp>
    </p:spTree>
    <p:extLst>
      <p:ext uri="{BB962C8B-B14F-4D97-AF65-F5344CB8AC3E}">
        <p14:creationId xmlns:p14="http://schemas.microsoft.com/office/powerpoint/2010/main" val="1166681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3B50-0C92-4B03-BEB5-5E319B2311C3}"/>
              </a:ext>
            </a:extLst>
          </p:cNvPr>
          <p:cNvSpPr>
            <a:spLocks noGrp="1"/>
          </p:cNvSpPr>
          <p:nvPr>
            <p:ph type="title"/>
          </p:nvPr>
        </p:nvSpPr>
        <p:spPr>
          <a:xfrm>
            <a:off x="533400" y="-203200"/>
            <a:ext cx="10515600" cy="1325563"/>
          </a:xfrm>
        </p:spPr>
        <p:txBody>
          <a:bodyPr>
            <a:normAutofit/>
          </a:bodyPr>
          <a:lstStyle/>
          <a:p>
            <a:r>
              <a:rPr lang="en-GB" sz="2800" dirty="0"/>
              <a:t>Finding the best hidden networks configuration</a:t>
            </a:r>
          </a:p>
        </p:txBody>
      </p:sp>
      <p:sp>
        <p:nvSpPr>
          <p:cNvPr id="3" name="Content Placeholder 2">
            <a:extLst>
              <a:ext uri="{FF2B5EF4-FFF2-40B4-BE49-F238E27FC236}">
                <a16:creationId xmlns:a16="http://schemas.microsoft.com/office/drawing/2014/main" id="{2419F320-48C6-4AF9-89EA-08C3480D1B83}"/>
              </a:ext>
            </a:extLst>
          </p:cNvPr>
          <p:cNvSpPr>
            <a:spLocks noGrp="1"/>
          </p:cNvSpPr>
          <p:nvPr>
            <p:ph idx="1"/>
          </p:nvPr>
        </p:nvSpPr>
        <p:spPr>
          <a:xfrm>
            <a:off x="812165" y="886808"/>
            <a:ext cx="10991059" cy="4351338"/>
          </a:xfrm>
        </p:spPr>
        <p:txBody>
          <a:bodyPr>
            <a:normAutofit/>
          </a:bodyPr>
          <a:lstStyle/>
          <a:p>
            <a:r>
              <a:rPr lang="en-GB" sz="1800" dirty="0"/>
              <a:t>I used grid search for even H1 and H2 values drawn from 2 to 12. The Epochs, batch size and Learning rate were arbitrarily chosen, taking mid range values. Two hidden layers with the sigmoid activation function were kept as constants.</a:t>
            </a:r>
          </a:p>
          <a:p>
            <a:r>
              <a:rPr lang="en-GB" sz="1800" dirty="0"/>
              <a:t>I repeated these several times, averaged and plotted the results as a heatmap to help me identify the best sets of neuron numbers.</a:t>
            </a:r>
          </a:p>
          <a:p>
            <a:r>
              <a:rPr lang="en-GB" sz="1800" dirty="0"/>
              <a:t>These plots seems to indicate that the optimal HN-1 values include 2, 4, 6, 8 and 10. These are bounded by 2 and 4 as the optimal values for HN-2. So, one could choose (H1, H2): (6,4), (8,4), (2,2), (10,2). These are all valid examples. I was not entirely satisfied with this, but I was methodical and this was the result.</a:t>
            </a:r>
          </a:p>
          <a:p>
            <a:endParaRPr lang="en-GB" sz="1800" dirty="0"/>
          </a:p>
          <a:p>
            <a:endParaRPr lang="en-GB" sz="1800" dirty="0"/>
          </a:p>
        </p:txBody>
      </p:sp>
      <p:pic>
        <p:nvPicPr>
          <p:cNvPr id="11" name="Picture 10" descr="A close up of a logo&#10;&#10;Description automatically generated">
            <a:extLst>
              <a:ext uri="{FF2B5EF4-FFF2-40B4-BE49-F238E27FC236}">
                <a16:creationId xmlns:a16="http://schemas.microsoft.com/office/drawing/2014/main" id="{28C167CD-DD6D-41E1-BD9C-EACAE7FAD7C6}"/>
              </a:ext>
            </a:extLst>
          </p:cNvPr>
          <p:cNvPicPr>
            <a:picLocks noChangeAspect="1"/>
          </p:cNvPicPr>
          <p:nvPr/>
        </p:nvPicPr>
        <p:blipFill rotWithShape="1">
          <a:blip r:embed="rId2">
            <a:extLst>
              <a:ext uri="{28A0092B-C50C-407E-A947-70E740481C1C}">
                <a14:useLocalDpi xmlns:a14="http://schemas.microsoft.com/office/drawing/2010/main" val="0"/>
              </a:ext>
            </a:extLst>
          </a:blip>
          <a:srcRect l="3122" r="7571"/>
          <a:stretch/>
        </p:blipFill>
        <p:spPr>
          <a:xfrm>
            <a:off x="4156210" y="3234472"/>
            <a:ext cx="3983594" cy="3331504"/>
          </a:xfrm>
          <a:prstGeom prst="rect">
            <a:avLst/>
          </a:prstGeom>
        </p:spPr>
      </p:pic>
      <p:pic>
        <p:nvPicPr>
          <p:cNvPr id="13" name="Picture 12">
            <a:extLst>
              <a:ext uri="{FF2B5EF4-FFF2-40B4-BE49-F238E27FC236}">
                <a16:creationId xmlns:a16="http://schemas.microsoft.com/office/drawing/2014/main" id="{D93CE6D6-99FB-4AD9-972F-BD2BA5581C44}"/>
              </a:ext>
            </a:extLst>
          </p:cNvPr>
          <p:cNvPicPr>
            <a:picLocks noChangeAspect="1"/>
          </p:cNvPicPr>
          <p:nvPr/>
        </p:nvPicPr>
        <p:blipFill rotWithShape="1">
          <a:blip r:embed="rId3">
            <a:extLst>
              <a:ext uri="{28A0092B-C50C-407E-A947-70E740481C1C}">
                <a14:useLocalDpi xmlns:a14="http://schemas.microsoft.com/office/drawing/2010/main" val="0"/>
              </a:ext>
            </a:extLst>
          </a:blip>
          <a:srcRect l="2732" r="7091"/>
          <a:stretch/>
        </p:blipFill>
        <p:spPr>
          <a:xfrm>
            <a:off x="188189" y="3279533"/>
            <a:ext cx="3968022" cy="3286443"/>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3E44B2DA-1E21-4651-A82E-852133B7B691}"/>
              </a:ext>
            </a:extLst>
          </p:cNvPr>
          <p:cNvPicPr>
            <a:picLocks noChangeAspect="1"/>
          </p:cNvPicPr>
          <p:nvPr/>
        </p:nvPicPr>
        <p:blipFill rotWithShape="1">
          <a:blip r:embed="rId4">
            <a:extLst>
              <a:ext uri="{28A0092B-C50C-407E-A947-70E740481C1C}">
                <a14:useLocalDpi xmlns:a14="http://schemas.microsoft.com/office/drawing/2010/main" val="0"/>
              </a:ext>
            </a:extLst>
          </a:blip>
          <a:srcRect l="1888" r="7081"/>
          <a:stretch/>
        </p:blipFill>
        <p:spPr>
          <a:xfrm>
            <a:off x="8139804" y="3234472"/>
            <a:ext cx="4060527" cy="3331504"/>
          </a:xfrm>
          <a:prstGeom prst="rect">
            <a:avLst/>
          </a:prstGeom>
        </p:spPr>
      </p:pic>
    </p:spTree>
    <p:extLst>
      <p:ext uri="{BB962C8B-B14F-4D97-AF65-F5344CB8AC3E}">
        <p14:creationId xmlns:p14="http://schemas.microsoft.com/office/powerpoint/2010/main" val="4055122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3B50-0C92-4B03-BEB5-5E319B2311C3}"/>
              </a:ext>
            </a:extLst>
          </p:cNvPr>
          <p:cNvSpPr>
            <a:spLocks noGrp="1"/>
          </p:cNvSpPr>
          <p:nvPr>
            <p:ph type="title"/>
          </p:nvPr>
        </p:nvSpPr>
        <p:spPr>
          <a:xfrm>
            <a:off x="533400" y="-203200"/>
            <a:ext cx="10515600" cy="1325563"/>
          </a:xfrm>
        </p:spPr>
        <p:txBody>
          <a:bodyPr>
            <a:normAutofit/>
          </a:bodyPr>
          <a:lstStyle/>
          <a:p>
            <a:r>
              <a:rPr lang="en-GB" sz="2800" dirty="0"/>
              <a:t>Finding the optimal domain space</a:t>
            </a:r>
          </a:p>
        </p:txBody>
      </p:sp>
      <p:sp>
        <p:nvSpPr>
          <p:cNvPr id="3" name="Content Placeholder 2">
            <a:extLst>
              <a:ext uri="{FF2B5EF4-FFF2-40B4-BE49-F238E27FC236}">
                <a16:creationId xmlns:a16="http://schemas.microsoft.com/office/drawing/2014/main" id="{2419F320-48C6-4AF9-89EA-08C3480D1B83}"/>
              </a:ext>
            </a:extLst>
          </p:cNvPr>
          <p:cNvSpPr>
            <a:spLocks noGrp="1"/>
          </p:cNvSpPr>
          <p:nvPr>
            <p:ph idx="1"/>
          </p:nvPr>
        </p:nvSpPr>
        <p:spPr>
          <a:xfrm>
            <a:off x="289169" y="886807"/>
            <a:ext cx="6563404" cy="5810978"/>
          </a:xfrm>
        </p:spPr>
        <p:txBody>
          <a:bodyPr>
            <a:normAutofit/>
          </a:bodyPr>
          <a:lstStyle/>
          <a:p>
            <a:pPr algn="just"/>
            <a:r>
              <a:rPr lang="en-GB" sz="1800" dirty="0"/>
              <a:t>After analysing the MSE outputs for the hidden networks, I chose a neuron number configuration of (8, 4) to use for further analysis.</a:t>
            </a:r>
          </a:p>
          <a:p>
            <a:pPr algn="just"/>
            <a:r>
              <a:rPr lang="en-GB" sz="1800" dirty="0"/>
              <a:t>Both epoch number and batch size were varied from 0 to 500, with a learning rate of 0.01. Epoch number and learning rate was also varied at a batch size of 70. These distributions were plotted as a heat maps.</a:t>
            </a:r>
          </a:p>
          <a:p>
            <a:pPr algn="just"/>
            <a:r>
              <a:rPr lang="en-GB" sz="1800" dirty="0"/>
              <a:t>These plots for the experimental, dataset B follow the same distribution as for dataset A. The major difference was that Mo’s data achieved lower MSE levels of 0.003 to 0.01 whereas B only achieved 0.02 to 0.05.</a:t>
            </a:r>
          </a:p>
          <a:p>
            <a:r>
              <a:rPr lang="en-GB" sz="1800" dirty="0"/>
              <a:t>Conclusions:</a:t>
            </a:r>
            <a:br>
              <a:rPr lang="en-GB" sz="1800" dirty="0"/>
            </a:br>
            <a:r>
              <a:rPr lang="en-GB" sz="1800" dirty="0"/>
              <a:t>-Neuron numbers. H1 can be from 10 to 2, H2 can be 2 or 4.</a:t>
            </a:r>
            <a:br>
              <a:rPr lang="en-GB" sz="1800" dirty="0"/>
            </a:br>
            <a:r>
              <a:rPr lang="en-GB" sz="1800" dirty="0"/>
              <a:t>-Batch size is ideally less than 100.</a:t>
            </a:r>
            <a:br>
              <a:rPr lang="en-GB" sz="1800" dirty="0"/>
            </a:br>
            <a:r>
              <a:rPr lang="en-GB" sz="1800" dirty="0"/>
              <a:t>-Epochs, ideally 200 or less.</a:t>
            </a:r>
            <a:br>
              <a:rPr lang="en-GB" sz="1800" dirty="0"/>
            </a:br>
            <a:r>
              <a:rPr lang="en-GB" sz="1800" dirty="0"/>
              <a:t>-Learning rate between 0.01 and 0.0001 provided epoch number   is low enough.</a:t>
            </a:r>
          </a:p>
          <a:p>
            <a:pPr marL="0" indent="0">
              <a:buNone/>
            </a:pPr>
            <a:r>
              <a:rPr lang="en-GB" sz="1800" dirty="0"/>
              <a:t>    Example optimal configuration: </a:t>
            </a:r>
            <a:br>
              <a:rPr lang="en-GB" sz="1800" dirty="0"/>
            </a:br>
            <a:r>
              <a:rPr lang="en-GB" sz="1800" dirty="0"/>
              <a:t>    HN (8, 4), batch size 60, Epoch number 150, learning rate 0.001.</a:t>
            </a:r>
            <a:br>
              <a:rPr lang="en-GB" sz="1800" dirty="0"/>
            </a:br>
            <a:br>
              <a:rPr lang="en-GB" sz="1800" dirty="0"/>
            </a:br>
            <a:endParaRPr lang="en-GB" sz="1800" dirty="0"/>
          </a:p>
          <a:p>
            <a:endParaRPr lang="en-GB" sz="1800" dirty="0"/>
          </a:p>
        </p:txBody>
      </p:sp>
      <p:pic>
        <p:nvPicPr>
          <p:cNvPr id="5" name="Picture 4" descr="A screenshot of a cell phone&#10;&#10;Description automatically generated">
            <a:extLst>
              <a:ext uri="{FF2B5EF4-FFF2-40B4-BE49-F238E27FC236}">
                <a16:creationId xmlns:a16="http://schemas.microsoft.com/office/drawing/2014/main" id="{7ABC4B8D-148C-48E8-B50A-B85A71DE2F61}"/>
              </a:ext>
            </a:extLst>
          </p:cNvPr>
          <p:cNvPicPr>
            <a:picLocks noChangeAspect="1"/>
          </p:cNvPicPr>
          <p:nvPr/>
        </p:nvPicPr>
        <p:blipFill rotWithShape="1">
          <a:blip r:embed="rId2">
            <a:extLst>
              <a:ext uri="{28A0092B-C50C-407E-A947-70E740481C1C}">
                <a14:useLocalDpi xmlns:a14="http://schemas.microsoft.com/office/drawing/2010/main" val="0"/>
              </a:ext>
            </a:extLst>
          </a:blip>
          <a:srcRect l="1904" t="6303" r="6189"/>
          <a:stretch/>
        </p:blipFill>
        <p:spPr>
          <a:xfrm>
            <a:off x="6991955" y="3514970"/>
            <a:ext cx="4238753" cy="328151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09BAB9-1B87-4E7D-AE59-A5410BE9056A}"/>
              </a:ext>
            </a:extLst>
          </p:cNvPr>
          <p:cNvPicPr>
            <a:picLocks noChangeAspect="1"/>
          </p:cNvPicPr>
          <p:nvPr/>
        </p:nvPicPr>
        <p:blipFill rotWithShape="1">
          <a:blip r:embed="rId3">
            <a:extLst>
              <a:ext uri="{28A0092B-C50C-407E-A947-70E740481C1C}">
                <a14:useLocalDpi xmlns:a14="http://schemas.microsoft.com/office/drawing/2010/main" val="0"/>
              </a:ext>
            </a:extLst>
          </a:blip>
          <a:srcRect l="2471" t="6381" r="6868"/>
          <a:stretch/>
        </p:blipFill>
        <p:spPr>
          <a:xfrm>
            <a:off x="6991955" y="235477"/>
            <a:ext cx="4238753" cy="3269130"/>
          </a:xfrm>
          <a:prstGeom prst="rect">
            <a:avLst/>
          </a:prstGeom>
        </p:spPr>
      </p:pic>
    </p:spTree>
    <p:extLst>
      <p:ext uri="{BB962C8B-B14F-4D97-AF65-F5344CB8AC3E}">
        <p14:creationId xmlns:p14="http://schemas.microsoft.com/office/powerpoint/2010/main" val="3875899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6E6015-F894-4AED-985E-C7ECB189E87F}"/>
              </a:ext>
            </a:extLst>
          </p:cNvPr>
          <p:cNvPicPr>
            <a:picLocks noChangeAspect="1"/>
          </p:cNvPicPr>
          <p:nvPr/>
        </p:nvPicPr>
        <p:blipFill>
          <a:blip r:embed="rId3"/>
          <a:stretch>
            <a:fillRect/>
          </a:stretch>
        </p:blipFill>
        <p:spPr>
          <a:xfrm>
            <a:off x="1548078" y="3514971"/>
            <a:ext cx="4414183" cy="2962882"/>
          </a:xfrm>
          <a:prstGeom prst="rect">
            <a:avLst/>
          </a:prstGeom>
        </p:spPr>
      </p:pic>
      <p:pic>
        <p:nvPicPr>
          <p:cNvPr id="6" name="Picture 5">
            <a:extLst>
              <a:ext uri="{FF2B5EF4-FFF2-40B4-BE49-F238E27FC236}">
                <a16:creationId xmlns:a16="http://schemas.microsoft.com/office/drawing/2014/main" id="{B609BAB9-1B87-4E7D-AE59-A5410BE9056A}"/>
              </a:ext>
            </a:extLst>
          </p:cNvPr>
          <p:cNvPicPr>
            <a:picLocks noChangeAspect="1"/>
          </p:cNvPicPr>
          <p:nvPr/>
        </p:nvPicPr>
        <p:blipFill rotWithShape="1">
          <a:blip r:embed="rId4">
            <a:extLst>
              <a:ext uri="{28A0092B-C50C-407E-A947-70E740481C1C}">
                <a14:useLocalDpi xmlns:a14="http://schemas.microsoft.com/office/drawing/2010/main" val="0"/>
              </a:ext>
            </a:extLst>
          </a:blip>
          <a:srcRect l="2129" t="6410" r="7620"/>
          <a:stretch/>
        </p:blipFill>
        <p:spPr>
          <a:xfrm>
            <a:off x="6543869" y="3501194"/>
            <a:ext cx="4238754" cy="3282907"/>
          </a:xfrm>
          <a:prstGeom prst="rect">
            <a:avLst/>
          </a:prstGeom>
        </p:spPr>
      </p:pic>
      <p:pic>
        <p:nvPicPr>
          <p:cNvPr id="15" name="Picture 14">
            <a:extLst>
              <a:ext uri="{FF2B5EF4-FFF2-40B4-BE49-F238E27FC236}">
                <a16:creationId xmlns:a16="http://schemas.microsoft.com/office/drawing/2014/main" id="{35C06F26-59EA-4BBE-BBDE-05DC94123CD5}"/>
              </a:ext>
            </a:extLst>
          </p:cNvPr>
          <p:cNvPicPr>
            <a:picLocks noChangeAspect="1"/>
          </p:cNvPicPr>
          <p:nvPr/>
        </p:nvPicPr>
        <p:blipFill rotWithShape="1">
          <a:blip r:embed="rId5"/>
          <a:srcRect r="5466"/>
          <a:stretch/>
        </p:blipFill>
        <p:spPr>
          <a:xfrm>
            <a:off x="1409377" y="73899"/>
            <a:ext cx="4241794" cy="318618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ABC4B8D-148C-48E8-B50A-B85A71DE2F61}"/>
              </a:ext>
            </a:extLst>
          </p:cNvPr>
          <p:cNvPicPr>
            <a:picLocks noChangeAspect="1"/>
          </p:cNvPicPr>
          <p:nvPr/>
        </p:nvPicPr>
        <p:blipFill rotWithShape="1">
          <a:blip r:embed="rId6">
            <a:extLst>
              <a:ext uri="{28A0092B-C50C-407E-A947-70E740481C1C}">
                <a14:useLocalDpi xmlns:a14="http://schemas.microsoft.com/office/drawing/2010/main" val="0"/>
              </a:ext>
            </a:extLst>
          </a:blip>
          <a:srcRect l="1904" t="6303" r="6189"/>
          <a:stretch/>
        </p:blipFill>
        <p:spPr>
          <a:xfrm>
            <a:off x="6543870" y="73899"/>
            <a:ext cx="4238753" cy="3281516"/>
          </a:xfrm>
          <a:prstGeom prst="rect">
            <a:avLst/>
          </a:prstGeom>
        </p:spPr>
      </p:pic>
    </p:spTree>
    <p:extLst>
      <p:ext uri="{BB962C8B-B14F-4D97-AF65-F5344CB8AC3E}">
        <p14:creationId xmlns:p14="http://schemas.microsoft.com/office/powerpoint/2010/main" val="196446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67E91-52F8-4321-A22F-4B893A54D16D}"/>
              </a:ext>
            </a:extLst>
          </p:cNvPr>
          <p:cNvSpPr>
            <a:spLocks noGrp="1"/>
          </p:cNvSpPr>
          <p:nvPr>
            <p:ph idx="1"/>
          </p:nvPr>
        </p:nvSpPr>
        <p:spPr>
          <a:xfrm>
            <a:off x="427892" y="1524000"/>
            <a:ext cx="10925908" cy="4947138"/>
          </a:xfrm>
        </p:spPr>
        <p:txBody>
          <a:bodyPr>
            <a:normAutofit/>
          </a:bodyPr>
          <a:lstStyle/>
          <a:p>
            <a:pPr algn="just"/>
            <a:r>
              <a:rPr lang="en-GB" sz="2400" dirty="0"/>
              <a:t>Now that we have an intuitive understanding of the optimal domain space, we can run grid and random search and Bayesian optimisation under more realistic pretences and do a full optimisation procedure from start to finish.</a:t>
            </a:r>
          </a:p>
          <a:p>
            <a:pPr marL="0" indent="0" algn="just">
              <a:buNone/>
            </a:pPr>
            <a:r>
              <a:rPr lang="en-GB" sz="2400" dirty="0"/>
              <a:t>The steps I took to search the domain space could also be used as a manual tuning procedure in itself:</a:t>
            </a:r>
          </a:p>
          <a:p>
            <a:pPr algn="just"/>
            <a:r>
              <a:rPr lang="en-GB" sz="2400" dirty="0"/>
              <a:t>Plot a heatmaps of Hidden Layers, neuron numbers and activation functions. Identify the optimal regions for these hyperparameters.</a:t>
            </a:r>
          </a:p>
          <a:p>
            <a:pPr algn="just"/>
            <a:r>
              <a:rPr lang="en-GB" sz="2400" dirty="0"/>
              <a:t>For a given configuration of neurons, layers and activation function,   investigate the relationship between ‘</a:t>
            </a:r>
            <a:r>
              <a:rPr lang="en-GB" sz="2400" i="1" dirty="0"/>
              <a:t>Epochs and learning rate</a:t>
            </a:r>
            <a:r>
              <a:rPr lang="en-GB" sz="2400" dirty="0"/>
              <a:t>’, ‘</a:t>
            </a:r>
            <a:r>
              <a:rPr lang="en-GB" sz="2400" i="1" dirty="0"/>
              <a:t>Epochs and batch size</a:t>
            </a:r>
            <a:r>
              <a:rPr lang="en-GB" sz="2400" dirty="0"/>
              <a:t>’ as well as ‘</a:t>
            </a:r>
            <a:r>
              <a:rPr lang="en-GB" sz="2400" i="1" dirty="0"/>
              <a:t>batch size and learning rate</a:t>
            </a:r>
            <a:r>
              <a:rPr lang="en-GB" sz="2400" dirty="0"/>
              <a:t>’. </a:t>
            </a:r>
          </a:p>
          <a:p>
            <a:pPr algn="just"/>
            <a:r>
              <a:rPr lang="en-GB" sz="2400" dirty="0"/>
              <a:t>Identifying the optimal regions from each of these plots will help the tuner further constrain the hyperparameters to the optimal region of the domain space. </a:t>
            </a:r>
          </a:p>
        </p:txBody>
      </p:sp>
      <p:sp>
        <p:nvSpPr>
          <p:cNvPr id="4" name="Title 1">
            <a:extLst>
              <a:ext uri="{FF2B5EF4-FFF2-40B4-BE49-F238E27FC236}">
                <a16:creationId xmlns:a16="http://schemas.microsoft.com/office/drawing/2014/main" id="{CF8CAA7C-C90E-43C9-8007-697D06B54DAD}"/>
              </a:ext>
            </a:extLst>
          </p:cNvPr>
          <p:cNvSpPr txBox="1">
            <a:spLocks/>
          </p:cNvSpPr>
          <p:nvPr/>
        </p:nvSpPr>
        <p:spPr>
          <a:xfrm>
            <a:off x="427892"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t>Evaluating the performance of Grid search, Random search and GP Bayesian optimisation</a:t>
            </a:r>
          </a:p>
        </p:txBody>
      </p:sp>
    </p:spTree>
    <p:extLst>
      <p:ext uri="{BB962C8B-B14F-4D97-AF65-F5344CB8AC3E}">
        <p14:creationId xmlns:p14="http://schemas.microsoft.com/office/powerpoint/2010/main" val="84842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67E91-52F8-4321-A22F-4B893A54D16D}"/>
              </a:ext>
            </a:extLst>
          </p:cNvPr>
          <p:cNvSpPr>
            <a:spLocks noGrp="1"/>
          </p:cNvSpPr>
          <p:nvPr>
            <p:ph idx="1"/>
          </p:nvPr>
        </p:nvSpPr>
        <p:spPr>
          <a:xfrm>
            <a:off x="427892" y="1524000"/>
            <a:ext cx="10925908" cy="4947138"/>
          </a:xfrm>
        </p:spPr>
        <p:txBody>
          <a:bodyPr>
            <a:normAutofit/>
          </a:bodyPr>
          <a:lstStyle/>
          <a:p>
            <a:pPr algn="just"/>
            <a:r>
              <a:rPr lang="en-GB" sz="2400" dirty="0"/>
              <a:t>To save time, I will limit the hidden neuron numbers to 2, 4, 6, 8, 10 for H1 and 2, 4, 6 for H2. Two hidden layers and the sigmoid activation function will be used also.</a:t>
            </a:r>
          </a:p>
          <a:p>
            <a:pPr algn="just"/>
            <a:r>
              <a:rPr lang="en-GB" sz="2400" dirty="0"/>
              <a:t>Epochs will be varied from 10 to 400, more due to the fact that high epoch numbers result in long execution time, and we already know that more than 300 is not optimal.</a:t>
            </a:r>
          </a:p>
          <a:p>
            <a:pPr algn="just"/>
            <a:r>
              <a:rPr lang="en-GB" sz="2400" dirty="0"/>
              <a:t>Batch size will be varied from 1 to 300.</a:t>
            </a:r>
          </a:p>
          <a:p>
            <a:pPr algn="just"/>
            <a:r>
              <a:rPr lang="en-GB" sz="2400" dirty="0"/>
              <a:t>Learning rate will be varied from 0.0001 to 0.1 (and maybe up to 0.2, 0.3).</a:t>
            </a:r>
          </a:p>
          <a:p>
            <a:pPr marL="0" indent="0" algn="just">
              <a:buNone/>
            </a:pPr>
            <a:r>
              <a:rPr lang="en-GB" sz="2400" dirty="0"/>
              <a:t>Using these initial bounds, a full, 4 dimensional search of the hyperparameter space will be conducted.</a:t>
            </a:r>
          </a:p>
          <a:p>
            <a:pPr marL="0" indent="0" algn="just">
              <a:buNone/>
            </a:pPr>
            <a:r>
              <a:rPr lang="en-GB" sz="2400" dirty="0"/>
              <a:t>N.B. Random forests may also be evaluated in the same way as Gaussian Process Bayesian Optimisation.</a:t>
            </a:r>
          </a:p>
        </p:txBody>
      </p:sp>
      <p:sp>
        <p:nvSpPr>
          <p:cNvPr id="4" name="Title 1">
            <a:extLst>
              <a:ext uri="{FF2B5EF4-FFF2-40B4-BE49-F238E27FC236}">
                <a16:creationId xmlns:a16="http://schemas.microsoft.com/office/drawing/2014/main" id="{CF8CAA7C-C90E-43C9-8007-697D06B54DAD}"/>
              </a:ext>
            </a:extLst>
          </p:cNvPr>
          <p:cNvSpPr txBox="1">
            <a:spLocks/>
          </p:cNvSpPr>
          <p:nvPr/>
        </p:nvSpPr>
        <p:spPr>
          <a:xfrm>
            <a:off x="427892"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t>Evaluating the performance of Grid search, Random search and GP Bayesian optimisation</a:t>
            </a:r>
          </a:p>
        </p:txBody>
      </p:sp>
    </p:spTree>
    <p:extLst>
      <p:ext uri="{BB962C8B-B14F-4D97-AF65-F5344CB8AC3E}">
        <p14:creationId xmlns:p14="http://schemas.microsoft.com/office/powerpoint/2010/main" val="1453532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E849-2EA8-44E2-BCB2-BF8967570DEB}"/>
              </a:ext>
            </a:extLst>
          </p:cNvPr>
          <p:cNvSpPr>
            <a:spLocks noGrp="1"/>
          </p:cNvSpPr>
          <p:nvPr>
            <p:ph type="title"/>
          </p:nvPr>
        </p:nvSpPr>
        <p:spPr>
          <a:xfrm>
            <a:off x="229577" y="66431"/>
            <a:ext cx="10515600" cy="1325563"/>
          </a:xfrm>
        </p:spPr>
        <p:txBody>
          <a:bodyPr/>
          <a:lstStyle/>
          <a:p>
            <a:r>
              <a:rPr lang="en-GB" dirty="0"/>
              <a:t>End of Week 3</a:t>
            </a:r>
          </a:p>
        </p:txBody>
      </p:sp>
      <p:sp>
        <p:nvSpPr>
          <p:cNvPr id="3" name="Content Placeholder 2">
            <a:extLst>
              <a:ext uri="{FF2B5EF4-FFF2-40B4-BE49-F238E27FC236}">
                <a16:creationId xmlns:a16="http://schemas.microsoft.com/office/drawing/2014/main" id="{2692EE99-B804-4CCF-AEE3-6B45052B975C}"/>
              </a:ext>
            </a:extLst>
          </p:cNvPr>
          <p:cNvSpPr>
            <a:spLocks noGrp="1"/>
          </p:cNvSpPr>
          <p:nvPr>
            <p:ph idx="1"/>
          </p:nvPr>
        </p:nvSpPr>
        <p:spPr>
          <a:xfrm>
            <a:off x="229577" y="1250462"/>
            <a:ext cx="9298354" cy="5236307"/>
          </a:xfrm>
        </p:spPr>
        <p:txBody>
          <a:bodyPr>
            <a:normAutofit fontScale="77500" lnSpcReduction="20000"/>
          </a:bodyPr>
          <a:lstStyle/>
          <a:p>
            <a:pPr marL="0" indent="0" algn="just">
              <a:buNone/>
            </a:pPr>
            <a:r>
              <a:rPr lang="en-GB" dirty="0"/>
              <a:t>Week aims:</a:t>
            </a:r>
          </a:p>
          <a:p>
            <a:pPr marL="514350" indent="-514350" algn="just">
              <a:buAutoNum type="arabicParenR"/>
            </a:pPr>
            <a:r>
              <a:rPr lang="en-GB" dirty="0"/>
              <a:t>Form a system to use </a:t>
            </a:r>
            <a:r>
              <a:rPr lang="en-GB" dirty="0" err="1"/>
              <a:t>Dongda’s</a:t>
            </a:r>
            <a:r>
              <a:rPr lang="en-GB" dirty="0"/>
              <a:t> experimental data rather than Mo’s. Compare the optimal configurations for Grid, random and </a:t>
            </a:r>
            <a:r>
              <a:rPr lang="en-GB" dirty="0" err="1"/>
              <a:t>bayes</a:t>
            </a:r>
            <a:r>
              <a:rPr lang="en-GB" dirty="0"/>
              <a:t> for this data.</a:t>
            </a:r>
          </a:p>
          <a:p>
            <a:pPr marL="0" indent="0" algn="just">
              <a:buNone/>
            </a:pPr>
            <a:r>
              <a:rPr lang="en-GB" dirty="0">
                <a:solidFill>
                  <a:srgbClr val="C00000"/>
                </a:solidFill>
              </a:rPr>
              <a:t>- The first part was successful and I manually searched the domain space and gained an intuition of the optimal hyperparameters. I still need to complete the full, mock evaluation and rank the performance. </a:t>
            </a:r>
          </a:p>
          <a:p>
            <a:pPr marL="0" indent="0" algn="just">
              <a:buNone/>
            </a:pPr>
            <a:br>
              <a:rPr lang="en-GB" dirty="0"/>
            </a:br>
            <a:r>
              <a:rPr lang="en-GB" dirty="0"/>
              <a:t>2) Read up on Evolutionary algorithms and begin to implement. See code provided by Tom Savage.</a:t>
            </a:r>
          </a:p>
          <a:p>
            <a:pPr marL="0" indent="0" algn="just">
              <a:buNone/>
            </a:pPr>
            <a:r>
              <a:rPr lang="en-GB" dirty="0">
                <a:solidFill>
                  <a:srgbClr val="C00000"/>
                </a:solidFill>
              </a:rPr>
              <a:t>- I’ve done some limited study into the concepts of cross-over and mutation per generation as well as some of the merits and drawbacks of E.A. It was quick and easy to implement Tom’s EA code, however, I ran into the problem of expensive objective functions which require surrogate modelling.</a:t>
            </a:r>
          </a:p>
          <a:p>
            <a:pPr marL="0" indent="0" algn="just">
              <a:buNone/>
            </a:pPr>
            <a:endParaRPr lang="en-GB" dirty="0"/>
          </a:p>
          <a:p>
            <a:pPr marL="0" indent="0" algn="just">
              <a:buNone/>
            </a:pPr>
            <a:r>
              <a:rPr lang="en-GB" dirty="0"/>
              <a:t>3) Develop a different variant of Bayes Opt.</a:t>
            </a:r>
          </a:p>
          <a:p>
            <a:pPr marL="0" indent="0" algn="just">
              <a:buNone/>
            </a:pPr>
            <a:r>
              <a:rPr lang="en-GB" dirty="0">
                <a:solidFill>
                  <a:srgbClr val="C00000"/>
                </a:solidFill>
              </a:rPr>
              <a:t>- Didn’t bother</a:t>
            </a:r>
          </a:p>
        </p:txBody>
      </p:sp>
      <p:sp>
        <p:nvSpPr>
          <p:cNvPr id="4" name="Smiley Face 3">
            <a:extLst>
              <a:ext uri="{FF2B5EF4-FFF2-40B4-BE49-F238E27FC236}">
                <a16:creationId xmlns:a16="http://schemas.microsoft.com/office/drawing/2014/main" id="{EC95BA5A-D833-4084-A14D-73E1D15D0203}"/>
              </a:ext>
            </a:extLst>
          </p:cNvPr>
          <p:cNvSpPr/>
          <p:nvPr/>
        </p:nvSpPr>
        <p:spPr>
          <a:xfrm>
            <a:off x="9847385" y="2071076"/>
            <a:ext cx="578338" cy="523631"/>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 name="Smiley Face 5">
            <a:extLst>
              <a:ext uri="{FF2B5EF4-FFF2-40B4-BE49-F238E27FC236}">
                <a16:creationId xmlns:a16="http://schemas.microsoft.com/office/drawing/2014/main" id="{FA2F9EBC-F142-490A-8F9A-B3BE7A6FAB7A}"/>
              </a:ext>
            </a:extLst>
          </p:cNvPr>
          <p:cNvSpPr/>
          <p:nvPr/>
        </p:nvSpPr>
        <p:spPr>
          <a:xfrm>
            <a:off x="9847385" y="3429000"/>
            <a:ext cx="578338" cy="523631"/>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8" name="Smiley Face 7">
            <a:extLst>
              <a:ext uri="{FF2B5EF4-FFF2-40B4-BE49-F238E27FC236}">
                <a16:creationId xmlns:a16="http://schemas.microsoft.com/office/drawing/2014/main" id="{68EDEF7B-55F4-41AA-AE9B-5EDFC296D018}"/>
              </a:ext>
            </a:extLst>
          </p:cNvPr>
          <p:cNvSpPr/>
          <p:nvPr/>
        </p:nvSpPr>
        <p:spPr>
          <a:xfrm>
            <a:off x="9847385" y="5783384"/>
            <a:ext cx="578338" cy="523631"/>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475CE19-53EE-45D0-9E7B-D39FA7E40642}"/>
              </a:ext>
            </a:extLst>
          </p:cNvPr>
          <p:cNvSpPr txBox="1"/>
          <p:nvPr/>
        </p:nvSpPr>
        <p:spPr>
          <a:xfrm>
            <a:off x="10574215" y="1742831"/>
            <a:ext cx="1617785" cy="1384995"/>
          </a:xfrm>
          <a:prstGeom prst="rect">
            <a:avLst/>
          </a:prstGeom>
          <a:noFill/>
        </p:spPr>
        <p:txBody>
          <a:bodyPr wrap="square" rtlCol="0">
            <a:spAutoFit/>
          </a:bodyPr>
          <a:lstStyle/>
          <a:p>
            <a:r>
              <a:rPr lang="en-GB" sz="1400" dirty="0"/>
              <a:t>Lost time to memory error on a 40 hour Bayesian Optimisation.</a:t>
            </a:r>
            <a:br>
              <a:rPr lang="en-GB" sz="1400" dirty="0"/>
            </a:br>
            <a:br>
              <a:rPr lang="en-GB" sz="1400" dirty="0"/>
            </a:br>
            <a:r>
              <a:rPr lang="en-GB" sz="1400" dirty="0"/>
              <a:t>Computer cluster?</a:t>
            </a:r>
          </a:p>
        </p:txBody>
      </p:sp>
    </p:spTree>
    <p:extLst>
      <p:ext uri="{BB962C8B-B14F-4D97-AF65-F5344CB8AC3E}">
        <p14:creationId xmlns:p14="http://schemas.microsoft.com/office/powerpoint/2010/main" val="4161284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E849-2EA8-44E2-BCB2-BF8967570DEB}"/>
              </a:ext>
            </a:extLst>
          </p:cNvPr>
          <p:cNvSpPr>
            <a:spLocks noGrp="1"/>
          </p:cNvSpPr>
          <p:nvPr>
            <p:ph type="title"/>
          </p:nvPr>
        </p:nvSpPr>
        <p:spPr/>
        <p:txBody>
          <a:bodyPr/>
          <a:lstStyle/>
          <a:p>
            <a:r>
              <a:rPr lang="en-GB" dirty="0"/>
              <a:t>Week 4</a:t>
            </a:r>
          </a:p>
        </p:txBody>
      </p:sp>
      <p:sp>
        <p:nvSpPr>
          <p:cNvPr id="3" name="Content Placeholder 2">
            <a:extLst>
              <a:ext uri="{FF2B5EF4-FFF2-40B4-BE49-F238E27FC236}">
                <a16:creationId xmlns:a16="http://schemas.microsoft.com/office/drawing/2014/main" id="{2692EE99-B804-4CCF-AEE3-6B45052B975C}"/>
              </a:ext>
            </a:extLst>
          </p:cNvPr>
          <p:cNvSpPr>
            <a:spLocks noGrp="1"/>
          </p:cNvSpPr>
          <p:nvPr>
            <p:ph idx="1"/>
          </p:nvPr>
        </p:nvSpPr>
        <p:spPr/>
        <p:txBody>
          <a:bodyPr>
            <a:normAutofit/>
          </a:bodyPr>
          <a:lstStyle/>
          <a:p>
            <a:pPr marL="0" indent="0" algn="just">
              <a:buNone/>
            </a:pPr>
            <a:r>
              <a:rPr lang="en-GB" dirty="0"/>
              <a:t>Week aims:</a:t>
            </a:r>
          </a:p>
          <a:p>
            <a:pPr marL="514350" indent="-514350" algn="just">
              <a:buAutoNum type="arabicParenR"/>
            </a:pPr>
            <a:r>
              <a:rPr lang="en-GB" dirty="0"/>
              <a:t>Continue with a full evaluation of Grid search, Random search and Bayesian Optimisation.</a:t>
            </a:r>
          </a:p>
          <a:p>
            <a:pPr marL="0" indent="0" algn="just">
              <a:buNone/>
            </a:pPr>
            <a:br>
              <a:rPr lang="en-GB" dirty="0"/>
            </a:br>
            <a:r>
              <a:rPr lang="en-GB" dirty="0"/>
              <a:t>2) Perform a two step method evaluation of grid search and Bayesian Optimisation</a:t>
            </a:r>
          </a:p>
          <a:p>
            <a:pPr marL="0" indent="0" algn="just">
              <a:buNone/>
            </a:pPr>
            <a:endParaRPr lang="en-GB" dirty="0"/>
          </a:p>
          <a:p>
            <a:pPr marL="0" indent="0" algn="just">
              <a:buNone/>
            </a:pPr>
            <a:r>
              <a:rPr lang="en-GB" dirty="0"/>
              <a:t>3) Write up reports</a:t>
            </a:r>
          </a:p>
        </p:txBody>
      </p:sp>
    </p:spTree>
    <p:extLst>
      <p:ext uri="{BB962C8B-B14F-4D97-AF65-F5344CB8AC3E}">
        <p14:creationId xmlns:p14="http://schemas.microsoft.com/office/powerpoint/2010/main" val="1614878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50FE-A8B5-4099-85D4-0F962F2320A0}"/>
              </a:ext>
            </a:extLst>
          </p:cNvPr>
          <p:cNvSpPr>
            <a:spLocks noGrp="1"/>
          </p:cNvSpPr>
          <p:nvPr>
            <p:ph type="title"/>
          </p:nvPr>
        </p:nvSpPr>
        <p:spPr>
          <a:xfrm>
            <a:off x="415637" y="0"/>
            <a:ext cx="10515600" cy="1325563"/>
          </a:xfrm>
        </p:spPr>
        <p:txBody>
          <a:bodyPr/>
          <a:lstStyle/>
          <a:p>
            <a:r>
              <a:rPr lang="en-GB" dirty="0"/>
              <a:t>Implementing parallel processing</a:t>
            </a:r>
          </a:p>
        </p:txBody>
      </p:sp>
      <p:sp>
        <p:nvSpPr>
          <p:cNvPr id="3" name="Content Placeholder 2">
            <a:extLst>
              <a:ext uri="{FF2B5EF4-FFF2-40B4-BE49-F238E27FC236}">
                <a16:creationId xmlns:a16="http://schemas.microsoft.com/office/drawing/2014/main" id="{9EC946F0-FD70-442C-9BF0-8C355A4CA8F6}"/>
              </a:ext>
            </a:extLst>
          </p:cNvPr>
          <p:cNvSpPr>
            <a:spLocks noGrp="1"/>
          </p:cNvSpPr>
          <p:nvPr>
            <p:ph idx="1"/>
          </p:nvPr>
        </p:nvSpPr>
        <p:spPr>
          <a:xfrm>
            <a:off x="415637" y="1533236"/>
            <a:ext cx="11536218" cy="4959639"/>
          </a:xfrm>
        </p:spPr>
        <p:txBody>
          <a:bodyPr>
            <a:normAutofit lnSpcReduction="10000"/>
          </a:bodyPr>
          <a:lstStyle/>
          <a:p>
            <a:r>
              <a:rPr lang="en-GB" sz="2000" dirty="0"/>
              <a:t>When trying to execute high dimensional code, I found that it was frustratingly slow and on several occasions I had to give up and close some consoles, losing hours worth of data.</a:t>
            </a:r>
          </a:p>
          <a:p>
            <a:r>
              <a:rPr lang="en-GB" sz="2000" dirty="0"/>
              <a:t>I decided it was necessary to parallelise the grid and random search processes to save time. </a:t>
            </a:r>
          </a:p>
          <a:p>
            <a:r>
              <a:rPr lang="en-GB" sz="2000" dirty="0"/>
              <a:t>Another benefit is that I can run these operations on the shared computational facility I gained access to this week, which has many high speed cores for me to use!</a:t>
            </a:r>
          </a:p>
          <a:p>
            <a:pPr marL="0" indent="0">
              <a:buNone/>
            </a:pPr>
            <a:r>
              <a:rPr lang="en-GB" sz="2000" dirty="0"/>
              <a:t>Below is the run time results of parallel processing on my desktop; Intel i7 8700K 3.7 GHz quad core processor. This was done for 209 configurations, varying learning rate and epoch number.</a:t>
            </a:r>
          </a:p>
          <a:p>
            <a:pPr marL="0" indent="0">
              <a:buNone/>
            </a:pPr>
            <a:r>
              <a:rPr lang="en-GB" sz="2000" dirty="0"/>
              <a:t>Single core time: 59:27 mins</a:t>
            </a:r>
            <a:br>
              <a:rPr lang="en-GB" sz="2000" dirty="0"/>
            </a:br>
            <a:r>
              <a:rPr lang="en-GB" sz="2000" dirty="0"/>
              <a:t>Dual core   time: 28:32 – 2.1x faster</a:t>
            </a:r>
            <a:br>
              <a:rPr lang="en-GB" sz="2000" dirty="0"/>
            </a:br>
            <a:r>
              <a:rPr lang="en-GB" sz="2000" dirty="0"/>
              <a:t>Quad core  time: 14:01 – 4.25x faster. CPU at approximately 40% capacity.</a:t>
            </a:r>
            <a:br>
              <a:rPr lang="en-GB" sz="2000" dirty="0"/>
            </a:br>
            <a:r>
              <a:rPr lang="en-GB" sz="2000" dirty="0"/>
              <a:t>Octa core   time: 8:52 – 6.8x faster. CPU approximately at 70% full capacity.</a:t>
            </a:r>
            <a:br>
              <a:rPr lang="en-GB" sz="2000" dirty="0"/>
            </a:br>
            <a:r>
              <a:rPr lang="en-GB" sz="2000" dirty="0"/>
              <a:t>Ten core     time: 8:01 – 7.4x faster. Here my CPU was at 84 to 99% capacity, a bit too high for my liking!</a:t>
            </a:r>
            <a:br>
              <a:rPr lang="en-GB" sz="2000" dirty="0"/>
            </a:br>
            <a:r>
              <a:rPr lang="en-GB" sz="2000" dirty="0"/>
              <a:t>16 cores: tried it, CPU shot up to 100%, killed the console. Wouldn’t risk it for a chocolate biscuit.</a:t>
            </a:r>
          </a:p>
          <a:p>
            <a:pPr marL="0" indent="0">
              <a:buNone/>
            </a:pPr>
            <a:r>
              <a:rPr lang="en-GB" sz="2000" dirty="0"/>
              <a:t>So, I could safely run a grid or random search with 8 cores and let the system idle. This would achieve a 7 fold speed increase. Even though I only have 4 cores, the CPU is able to spread the load of the 8 processes between the 4 cores and still achieve significant speed improvement.</a:t>
            </a:r>
          </a:p>
        </p:txBody>
      </p:sp>
    </p:spTree>
    <p:extLst>
      <p:ext uri="{BB962C8B-B14F-4D97-AF65-F5344CB8AC3E}">
        <p14:creationId xmlns:p14="http://schemas.microsoft.com/office/powerpoint/2010/main" val="1690489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D7305239-3172-4F00-9418-D85F687123FC}"/>
              </a:ext>
            </a:extLst>
          </p:cNvPr>
          <p:cNvPicPr>
            <a:picLocks noChangeAspect="1"/>
          </p:cNvPicPr>
          <p:nvPr/>
        </p:nvPicPr>
        <p:blipFill rotWithShape="1">
          <a:blip r:embed="rId2">
            <a:extLst>
              <a:ext uri="{28A0092B-C50C-407E-A947-70E740481C1C}">
                <a14:useLocalDpi xmlns:a14="http://schemas.microsoft.com/office/drawing/2010/main" val="0"/>
              </a:ext>
            </a:extLst>
          </a:blip>
          <a:srcRect l="3987"/>
          <a:stretch/>
        </p:blipFill>
        <p:spPr>
          <a:xfrm>
            <a:off x="6096000" y="1171314"/>
            <a:ext cx="5084956" cy="181760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C55B523-082E-470F-89D6-247E9850314B}"/>
              </a:ext>
            </a:extLst>
          </p:cNvPr>
          <p:cNvPicPr>
            <a:picLocks noChangeAspect="1"/>
          </p:cNvPicPr>
          <p:nvPr/>
        </p:nvPicPr>
        <p:blipFill rotWithShape="1">
          <a:blip r:embed="rId3">
            <a:extLst>
              <a:ext uri="{28A0092B-C50C-407E-A947-70E740481C1C}">
                <a14:useLocalDpi xmlns:a14="http://schemas.microsoft.com/office/drawing/2010/main" val="0"/>
              </a:ext>
            </a:extLst>
          </a:blip>
          <a:srcRect r="21792"/>
          <a:stretch/>
        </p:blipFill>
        <p:spPr>
          <a:xfrm>
            <a:off x="6096000" y="3429000"/>
            <a:ext cx="5296113" cy="2638040"/>
          </a:xfrm>
          <a:prstGeom prst="rect">
            <a:avLst/>
          </a:prstGeom>
        </p:spPr>
      </p:pic>
      <p:sp>
        <p:nvSpPr>
          <p:cNvPr id="6" name="TextBox 5">
            <a:extLst>
              <a:ext uri="{FF2B5EF4-FFF2-40B4-BE49-F238E27FC236}">
                <a16:creationId xmlns:a16="http://schemas.microsoft.com/office/drawing/2014/main" id="{AF84125A-F181-40EF-A7B1-D5CD868EAB9C}"/>
              </a:ext>
            </a:extLst>
          </p:cNvPr>
          <p:cNvSpPr txBox="1"/>
          <p:nvPr/>
        </p:nvSpPr>
        <p:spPr>
          <a:xfrm>
            <a:off x="413609" y="1171314"/>
            <a:ext cx="5084956" cy="2862322"/>
          </a:xfrm>
          <a:prstGeom prst="rect">
            <a:avLst/>
          </a:prstGeom>
          <a:noFill/>
        </p:spPr>
        <p:txBody>
          <a:bodyPr wrap="square" rtlCol="0">
            <a:spAutoFit/>
          </a:bodyPr>
          <a:lstStyle/>
          <a:p>
            <a:r>
              <a:rPr lang="en-GB" dirty="0"/>
              <a:t>Here are images of the relevant code snippets and some details. This is simply for reference.</a:t>
            </a:r>
            <a:br>
              <a:rPr lang="en-GB" dirty="0"/>
            </a:br>
            <a:r>
              <a:rPr lang="en-GB" dirty="0"/>
              <a:t>Relevant code lines:</a:t>
            </a:r>
            <a:br>
              <a:rPr lang="en-GB" dirty="0"/>
            </a:br>
            <a:r>
              <a:rPr lang="en-GB" dirty="0"/>
              <a:t>from </a:t>
            </a:r>
            <a:r>
              <a:rPr lang="en-GB" dirty="0" err="1"/>
              <a:t>joblib</a:t>
            </a:r>
            <a:r>
              <a:rPr lang="en-GB" dirty="0"/>
              <a:t> import Parallel, delayed</a:t>
            </a:r>
            <a:br>
              <a:rPr lang="en-GB" dirty="0"/>
            </a:br>
            <a:br>
              <a:rPr lang="en-GB" dirty="0"/>
            </a:br>
            <a:r>
              <a:rPr lang="en-GB" dirty="0"/>
              <a:t>EPOCHS = </a:t>
            </a:r>
            <a:r>
              <a:rPr lang="en-GB" dirty="0" err="1"/>
              <a:t>np.linspace</a:t>
            </a:r>
            <a:r>
              <a:rPr lang="en-GB" dirty="0"/>
              <a:t>(10,300,11)</a:t>
            </a:r>
          </a:p>
          <a:p>
            <a:r>
              <a:rPr lang="en-GB" dirty="0"/>
              <a:t>LR = </a:t>
            </a:r>
            <a:r>
              <a:rPr lang="en-GB" dirty="0" err="1"/>
              <a:t>np.round</a:t>
            </a:r>
            <a:r>
              <a:rPr lang="en-GB" dirty="0"/>
              <a:t>(</a:t>
            </a:r>
            <a:r>
              <a:rPr lang="en-GB" dirty="0" err="1"/>
              <a:t>np.logspace</a:t>
            </a:r>
            <a:r>
              <a:rPr lang="en-GB" dirty="0"/>
              <a:t>(-4, -1, </a:t>
            </a:r>
            <a:r>
              <a:rPr lang="en-GB" dirty="0" err="1"/>
              <a:t>num</a:t>
            </a:r>
            <a:r>
              <a:rPr lang="en-GB" dirty="0"/>
              <a:t> = 19),6)</a:t>
            </a:r>
          </a:p>
          <a:p>
            <a:endParaRPr lang="en-GB" dirty="0"/>
          </a:p>
          <a:p>
            <a:r>
              <a:rPr lang="en-GB" dirty="0"/>
              <a:t>This resulted in 209 configurations in total.</a:t>
            </a:r>
            <a:br>
              <a:rPr lang="en-GB" dirty="0"/>
            </a:br>
            <a:endParaRPr lang="en-GB" dirty="0"/>
          </a:p>
        </p:txBody>
      </p:sp>
      <p:sp>
        <p:nvSpPr>
          <p:cNvPr id="7" name="TextBox 6">
            <a:extLst>
              <a:ext uri="{FF2B5EF4-FFF2-40B4-BE49-F238E27FC236}">
                <a16:creationId xmlns:a16="http://schemas.microsoft.com/office/drawing/2014/main" id="{261E9751-CECD-4701-8510-482DF0E8A4A8}"/>
              </a:ext>
            </a:extLst>
          </p:cNvPr>
          <p:cNvSpPr txBox="1"/>
          <p:nvPr/>
        </p:nvSpPr>
        <p:spPr>
          <a:xfrm>
            <a:off x="799887" y="289919"/>
            <a:ext cx="5631365" cy="523220"/>
          </a:xfrm>
          <a:prstGeom prst="rect">
            <a:avLst/>
          </a:prstGeom>
          <a:noFill/>
        </p:spPr>
        <p:txBody>
          <a:bodyPr wrap="square" rtlCol="0">
            <a:spAutoFit/>
          </a:bodyPr>
          <a:lstStyle/>
          <a:p>
            <a:r>
              <a:rPr lang="en-GB" sz="2800" b="1" dirty="0">
                <a:latin typeface="+mj-lt"/>
              </a:rPr>
              <a:t>Parallel processing</a:t>
            </a:r>
          </a:p>
        </p:txBody>
      </p:sp>
    </p:spTree>
    <p:extLst>
      <p:ext uri="{BB962C8B-B14F-4D97-AF65-F5344CB8AC3E}">
        <p14:creationId xmlns:p14="http://schemas.microsoft.com/office/powerpoint/2010/main" val="51429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99A747-6B20-4D80-A3AB-44ABC9E3F697}"/>
              </a:ext>
            </a:extLst>
          </p:cNvPr>
          <p:cNvSpPr>
            <a:spLocks noGrp="1"/>
          </p:cNvSpPr>
          <p:nvPr>
            <p:ph idx="1"/>
          </p:nvPr>
        </p:nvSpPr>
        <p:spPr>
          <a:xfrm>
            <a:off x="838200" y="1289538"/>
            <a:ext cx="10515600" cy="5400431"/>
          </a:xfrm>
        </p:spPr>
        <p:txBody>
          <a:bodyPr>
            <a:normAutofit/>
          </a:bodyPr>
          <a:lstStyle/>
          <a:p>
            <a:r>
              <a:rPr lang="en-GB" sz="2000" dirty="0"/>
              <a:t>Pick a neural network and standardise it’s I/O stream</a:t>
            </a:r>
          </a:p>
          <a:p>
            <a:r>
              <a:rPr lang="en-GB" sz="2000" dirty="0"/>
              <a:t>Implement Grid search, random search and Gaussian Process Bayesian optimisation algorithms, ensuring python modules with standardised I/O.</a:t>
            </a:r>
          </a:p>
          <a:p>
            <a:r>
              <a:rPr lang="en-GB" sz="2000" dirty="0"/>
              <a:t>Create an interface to swap between hyperparameter optimisers modules and different neural networks modules.</a:t>
            </a:r>
          </a:p>
          <a:p>
            <a:endParaRPr lang="en-GB" sz="2000" dirty="0"/>
          </a:p>
          <a:p>
            <a:endParaRPr lang="en-GB" sz="2000" dirty="0"/>
          </a:p>
          <a:p>
            <a:pPr marL="0" indent="0">
              <a:buNone/>
            </a:pPr>
            <a:endParaRPr lang="en-GB" sz="2000" dirty="0"/>
          </a:p>
          <a:p>
            <a:endParaRPr lang="en-GB" sz="2000" dirty="0"/>
          </a:p>
          <a:p>
            <a:endParaRPr lang="en-GB" sz="2000" dirty="0"/>
          </a:p>
          <a:p>
            <a:endParaRPr lang="en-GB" sz="2000" dirty="0"/>
          </a:p>
          <a:p>
            <a:r>
              <a:rPr lang="en-GB" sz="2000" dirty="0"/>
              <a:t>Look at creating more optimiser modules.</a:t>
            </a:r>
          </a:p>
          <a:p>
            <a:r>
              <a:rPr lang="en-GB" sz="2000" dirty="0"/>
              <a:t>Look at more advanced Neural networks</a:t>
            </a:r>
          </a:p>
          <a:p>
            <a:r>
              <a:rPr lang="en-GB" sz="2000" dirty="0"/>
              <a:t>Do a full investigation and ranking of the different optimisers.</a:t>
            </a:r>
          </a:p>
        </p:txBody>
      </p:sp>
      <p:sp>
        <p:nvSpPr>
          <p:cNvPr id="16" name="Rectangle 15">
            <a:extLst>
              <a:ext uri="{FF2B5EF4-FFF2-40B4-BE49-F238E27FC236}">
                <a16:creationId xmlns:a16="http://schemas.microsoft.com/office/drawing/2014/main" id="{E0D94D17-39AA-4AB8-9EF5-CF7507A90774}"/>
              </a:ext>
            </a:extLst>
          </p:cNvPr>
          <p:cNvSpPr/>
          <p:nvPr/>
        </p:nvSpPr>
        <p:spPr>
          <a:xfrm>
            <a:off x="2633785" y="3024554"/>
            <a:ext cx="5931877" cy="22977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9551BAF-0932-447E-B450-DCEF7BE8996F}"/>
              </a:ext>
            </a:extLst>
          </p:cNvPr>
          <p:cNvSpPr txBox="1"/>
          <p:nvPr/>
        </p:nvSpPr>
        <p:spPr>
          <a:xfrm>
            <a:off x="8565662" y="4346513"/>
            <a:ext cx="152253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Optimal</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solution</a:t>
            </a:r>
          </a:p>
        </p:txBody>
      </p:sp>
      <p:sp>
        <p:nvSpPr>
          <p:cNvPr id="21" name="TextBox 20">
            <a:extLst>
              <a:ext uri="{FF2B5EF4-FFF2-40B4-BE49-F238E27FC236}">
                <a16:creationId xmlns:a16="http://schemas.microsoft.com/office/drawing/2014/main" id="{AFD456C3-EEB0-4099-A5B9-4474454BA623}"/>
              </a:ext>
            </a:extLst>
          </p:cNvPr>
          <p:cNvSpPr txBox="1"/>
          <p:nvPr/>
        </p:nvSpPr>
        <p:spPr>
          <a:xfrm>
            <a:off x="4465514" y="3867433"/>
            <a:ext cx="243839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Current hyperparameter</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solution</a:t>
            </a:r>
          </a:p>
        </p:txBody>
      </p:sp>
      <p:sp>
        <p:nvSpPr>
          <p:cNvPr id="2" name="Title 1">
            <a:extLst>
              <a:ext uri="{FF2B5EF4-FFF2-40B4-BE49-F238E27FC236}">
                <a16:creationId xmlns:a16="http://schemas.microsoft.com/office/drawing/2014/main" id="{3D419433-7B7F-44C3-97EC-83434D001A3B}"/>
              </a:ext>
            </a:extLst>
          </p:cNvPr>
          <p:cNvSpPr>
            <a:spLocks noGrp="1"/>
          </p:cNvSpPr>
          <p:nvPr>
            <p:ph type="title"/>
          </p:nvPr>
        </p:nvSpPr>
        <p:spPr/>
        <p:txBody>
          <a:bodyPr/>
          <a:lstStyle/>
          <a:p>
            <a:r>
              <a:rPr lang="en-GB" dirty="0"/>
              <a:t>Plan</a:t>
            </a:r>
          </a:p>
        </p:txBody>
      </p:sp>
      <p:sp>
        <p:nvSpPr>
          <p:cNvPr id="4" name="Rectangle 3">
            <a:extLst>
              <a:ext uri="{FF2B5EF4-FFF2-40B4-BE49-F238E27FC236}">
                <a16:creationId xmlns:a16="http://schemas.microsoft.com/office/drawing/2014/main" id="{BDF7B758-9824-4613-A1AD-DCB2D09ABCC8}"/>
              </a:ext>
            </a:extLst>
          </p:cNvPr>
          <p:cNvSpPr/>
          <p:nvPr/>
        </p:nvSpPr>
        <p:spPr>
          <a:xfrm>
            <a:off x="3105637" y="3678603"/>
            <a:ext cx="1359877" cy="1137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Optimiser method</a:t>
            </a:r>
          </a:p>
        </p:txBody>
      </p:sp>
      <p:sp>
        <p:nvSpPr>
          <p:cNvPr id="5" name="Rectangle 4">
            <a:extLst>
              <a:ext uri="{FF2B5EF4-FFF2-40B4-BE49-F238E27FC236}">
                <a16:creationId xmlns:a16="http://schemas.microsoft.com/office/drawing/2014/main" id="{A0A8C007-346B-471E-8417-7F04D74E6613}"/>
              </a:ext>
            </a:extLst>
          </p:cNvPr>
          <p:cNvSpPr/>
          <p:nvPr/>
        </p:nvSpPr>
        <p:spPr>
          <a:xfrm>
            <a:off x="6565410" y="3596079"/>
            <a:ext cx="1768232" cy="13129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Chosen neural network</a:t>
            </a:r>
          </a:p>
        </p:txBody>
      </p:sp>
      <p:sp>
        <p:nvSpPr>
          <p:cNvPr id="8" name="Oval 7">
            <a:extLst>
              <a:ext uri="{FF2B5EF4-FFF2-40B4-BE49-F238E27FC236}">
                <a16:creationId xmlns:a16="http://schemas.microsoft.com/office/drawing/2014/main" id="{F04D276D-346D-42EF-AFB6-B2F42228601B}"/>
              </a:ext>
            </a:extLst>
          </p:cNvPr>
          <p:cNvSpPr/>
          <p:nvPr/>
        </p:nvSpPr>
        <p:spPr>
          <a:xfrm>
            <a:off x="156794" y="3503852"/>
            <a:ext cx="2175119" cy="132556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Training data and hyperparameter list </a:t>
            </a:r>
          </a:p>
        </p:txBody>
      </p:sp>
      <p:cxnSp>
        <p:nvCxnSpPr>
          <p:cNvPr id="10" name="Straight Arrow Connector 9">
            <a:extLst>
              <a:ext uri="{FF2B5EF4-FFF2-40B4-BE49-F238E27FC236}">
                <a16:creationId xmlns:a16="http://schemas.microsoft.com/office/drawing/2014/main" id="{FB190D1D-2C02-4569-A0D2-B5A462F07B50}"/>
              </a:ext>
            </a:extLst>
          </p:cNvPr>
          <p:cNvCxnSpPr>
            <a:cxnSpLocks/>
            <a:stCxn id="8" idx="6"/>
            <a:endCxn id="16" idx="1"/>
          </p:cNvCxnSpPr>
          <p:nvPr/>
        </p:nvCxnSpPr>
        <p:spPr>
          <a:xfrm>
            <a:off x="2331913" y="4166634"/>
            <a:ext cx="301872" cy="677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BC4FA24-A025-4027-AD1D-70DBF3857B02}"/>
              </a:ext>
            </a:extLst>
          </p:cNvPr>
          <p:cNvCxnSpPr>
            <a:cxnSpLocks/>
            <a:stCxn id="4" idx="3"/>
            <a:endCxn id="5" idx="1"/>
          </p:cNvCxnSpPr>
          <p:nvPr/>
        </p:nvCxnSpPr>
        <p:spPr>
          <a:xfrm>
            <a:off x="4465514" y="4247172"/>
            <a:ext cx="2099896" cy="5399"/>
          </a:xfrm>
          <a:prstGeom prst="straightConnector1">
            <a:avLst/>
          </a:prstGeom>
          <a:ln w="28575">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A380987-D9EB-42F2-A948-9DC1CE549DD7}"/>
              </a:ext>
            </a:extLst>
          </p:cNvPr>
          <p:cNvCxnSpPr>
            <a:cxnSpLocks/>
          </p:cNvCxnSpPr>
          <p:nvPr/>
        </p:nvCxnSpPr>
        <p:spPr>
          <a:xfrm>
            <a:off x="8551498" y="4808178"/>
            <a:ext cx="974726" cy="7560"/>
          </a:xfrm>
          <a:prstGeom prst="straightConnector1">
            <a:avLst/>
          </a:prstGeom>
          <a:ln w="5715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505D69B-42F1-4672-816A-FBCF7C8DFCCA}"/>
              </a:ext>
            </a:extLst>
          </p:cNvPr>
          <p:cNvSpPr txBox="1"/>
          <p:nvPr/>
        </p:nvSpPr>
        <p:spPr>
          <a:xfrm>
            <a:off x="2930770" y="4934409"/>
            <a:ext cx="44078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Main interface for training procedure</a:t>
            </a:r>
          </a:p>
        </p:txBody>
      </p:sp>
      <p:cxnSp>
        <p:nvCxnSpPr>
          <p:cNvPr id="19" name="Connector: Elbow 18">
            <a:extLst>
              <a:ext uri="{FF2B5EF4-FFF2-40B4-BE49-F238E27FC236}">
                <a16:creationId xmlns:a16="http://schemas.microsoft.com/office/drawing/2014/main" id="{277D339F-3384-4081-AEC9-CE1977CF24AB}"/>
              </a:ext>
            </a:extLst>
          </p:cNvPr>
          <p:cNvCxnSpPr>
            <a:stCxn id="5" idx="0"/>
            <a:endCxn id="4" idx="0"/>
          </p:cNvCxnSpPr>
          <p:nvPr/>
        </p:nvCxnSpPr>
        <p:spPr>
          <a:xfrm rot="16200000" flipH="1" flipV="1">
            <a:off x="5576289" y="1805366"/>
            <a:ext cx="82524" cy="3663950"/>
          </a:xfrm>
          <a:prstGeom prst="bentConnector3">
            <a:avLst>
              <a:gd name="adj1" fmla="val -201247"/>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1C96F6A0-5DD9-4C78-A85C-2075C628C7EE}"/>
              </a:ext>
            </a:extLst>
          </p:cNvPr>
          <p:cNvSpPr txBox="1"/>
          <p:nvPr/>
        </p:nvSpPr>
        <p:spPr>
          <a:xfrm>
            <a:off x="4227755" y="3156692"/>
            <a:ext cx="34057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Evaluation of previous iteration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1DBA81A2-3683-453B-930F-282261AF6337}"/>
              </a:ext>
            </a:extLst>
          </p:cNvPr>
          <p:cNvSpPr/>
          <p:nvPr/>
        </p:nvSpPr>
        <p:spPr>
          <a:xfrm>
            <a:off x="9744318" y="2890789"/>
            <a:ext cx="1242647" cy="8270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Testing data</a:t>
            </a:r>
          </a:p>
        </p:txBody>
      </p:sp>
      <p:cxnSp>
        <p:nvCxnSpPr>
          <p:cNvPr id="35" name="Straight Arrow Connector 34">
            <a:extLst>
              <a:ext uri="{FF2B5EF4-FFF2-40B4-BE49-F238E27FC236}">
                <a16:creationId xmlns:a16="http://schemas.microsoft.com/office/drawing/2014/main" id="{E6D91EF6-05A0-408C-A4A5-F2727F390B76}"/>
              </a:ext>
            </a:extLst>
          </p:cNvPr>
          <p:cNvCxnSpPr>
            <a:cxnSpLocks/>
            <a:stCxn id="28" idx="4"/>
          </p:cNvCxnSpPr>
          <p:nvPr/>
        </p:nvCxnSpPr>
        <p:spPr>
          <a:xfrm flipH="1">
            <a:off x="10365641" y="3717832"/>
            <a:ext cx="1" cy="3874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67528B81-9D9F-4177-8439-AF939823B6C3}"/>
              </a:ext>
            </a:extLst>
          </p:cNvPr>
          <p:cNvSpPr/>
          <p:nvPr/>
        </p:nvSpPr>
        <p:spPr>
          <a:xfrm>
            <a:off x="9601441" y="4173412"/>
            <a:ext cx="1768232" cy="13129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Chosen neural network</a:t>
            </a:r>
          </a:p>
        </p:txBody>
      </p:sp>
    </p:spTree>
    <p:extLst>
      <p:ext uri="{BB962C8B-B14F-4D97-AF65-F5344CB8AC3E}">
        <p14:creationId xmlns:p14="http://schemas.microsoft.com/office/powerpoint/2010/main" val="326977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8A62A0-6D67-4D08-A4A4-FE9E04E2396D}"/>
              </a:ext>
            </a:extLst>
          </p:cNvPr>
          <p:cNvPicPr>
            <a:picLocks noChangeAspect="1"/>
          </p:cNvPicPr>
          <p:nvPr/>
        </p:nvPicPr>
        <p:blipFill rotWithShape="1">
          <a:blip r:embed="rId2"/>
          <a:srcRect l="81281" t="10078" b="27707"/>
          <a:stretch/>
        </p:blipFill>
        <p:spPr>
          <a:xfrm>
            <a:off x="6542690" y="851338"/>
            <a:ext cx="4566908" cy="5420820"/>
          </a:xfrm>
          <a:prstGeom prst="rect">
            <a:avLst/>
          </a:prstGeom>
        </p:spPr>
      </p:pic>
      <p:sp>
        <p:nvSpPr>
          <p:cNvPr id="5" name="TextBox 4">
            <a:extLst>
              <a:ext uri="{FF2B5EF4-FFF2-40B4-BE49-F238E27FC236}">
                <a16:creationId xmlns:a16="http://schemas.microsoft.com/office/drawing/2014/main" id="{71A8F5AE-2D57-4ACF-96A6-2D077FF6307C}"/>
              </a:ext>
            </a:extLst>
          </p:cNvPr>
          <p:cNvSpPr txBox="1"/>
          <p:nvPr/>
        </p:nvSpPr>
        <p:spPr>
          <a:xfrm>
            <a:off x="567559" y="1628091"/>
            <a:ext cx="5833241" cy="3416320"/>
          </a:xfrm>
          <a:prstGeom prst="rect">
            <a:avLst/>
          </a:prstGeom>
          <a:noFill/>
        </p:spPr>
        <p:txBody>
          <a:bodyPr wrap="square" rtlCol="0">
            <a:spAutoFit/>
          </a:bodyPr>
          <a:lstStyle/>
          <a:p>
            <a:r>
              <a:rPr lang="en-GB" dirty="0"/>
              <a:t>Ran a grid search over HN, Epochs, batch size and learning rate. Each of 10 values giving 10,000 combinations. With 8 processors, should have taken 20 hours, took 48 before I had to kill it.</a:t>
            </a:r>
          </a:p>
          <a:p>
            <a:endParaRPr lang="en-GB" dirty="0"/>
          </a:p>
          <a:p>
            <a:r>
              <a:rPr lang="en-GB" dirty="0"/>
              <a:t>If not for technical difficulties I would have data for Grid Search, Random Search, Gaussian Process Bayesian Optimisation and Random Forest.</a:t>
            </a:r>
          </a:p>
          <a:p>
            <a:endParaRPr lang="en-GB" dirty="0"/>
          </a:p>
          <a:p>
            <a:r>
              <a:rPr lang="en-GB" dirty="0"/>
              <a:t>Positive note: Have access to the clusters so can run these with many more processors and more memory. No need to leave my personal PC idling for 28 hours at a time.</a:t>
            </a:r>
          </a:p>
        </p:txBody>
      </p:sp>
    </p:spTree>
    <p:extLst>
      <p:ext uri="{BB962C8B-B14F-4D97-AF65-F5344CB8AC3E}">
        <p14:creationId xmlns:p14="http://schemas.microsoft.com/office/powerpoint/2010/main" val="3233926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E849-2EA8-44E2-BCB2-BF8967570DEB}"/>
              </a:ext>
            </a:extLst>
          </p:cNvPr>
          <p:cNvSpPr>
            <a:spLocks noGrp="1"/>
          </p:cNvSpPr>
          <p:nvPr>
            <p:ph type="title"/>
          </p:nvPr>
        </p:nvSpPr>
        <p:spPr>
          <a:xfrm>
            <a:off x="838200" y="35528"/>
            <a:ext cx="10515600" cy="1325563"/>
          </a:xfrm>
        </p:spPr>
        <p:txBody>
          <a:bodyPr/>
          <a:lstStyle/>
          <a:p>
            <a:r>
              <a:rPr lang="en-GB" dirty="0"/>
              <a:t>Week 4</a:t>
            </a:r>
          </a:p>
        </p:txBody>
      </p:sp>
      <p:sp>
        <p:nvSpPr>
          <p:cNvPr id="3" name="Content Placeholder 2">
            <a:extLst>
              <a:ext uri="{FF2B5EF4-FFF2-40B4-BE49-F238E27FC236}">
                <a16:creationId xmlns:a16="http://schemas.microsoft.com/office/drawing/2014/main" id="{2692EE99-B804-4CCF-AEE3-6B45052B975C}"/>
              </a:ext>
            </a:extLst>
          </p:cNvPr>
          <p:cNvSpPr>
            <a:spLocks noGrp="1"/>
          </p:cNvSpPr>
          <p:nvPr>
            <p:ph idx="1"/>
          </p:nvPr>
        </p:nvSpPr>
        <p:spPr>
          <a:xfrm>
            <a:off x="838200" y="1361091"/>
            <a:ext cx="8124497" cy="4905702"/>
          </a:xfrm>
        </p:spPr>
        <p:txBody>
          <a:bodyPr>
            <a:normAutofit/>
          </a:bodyPr>
          <a:lstStyle/>
          <a:p>
            <a:pPr marL="0" indent="0" algn="just">
              <a:buNone/>
            </a:pPr>
            <a:r>
              <a:rPr lang="en-GB" dirty="0"/>
              <a:t>Reminder of Week aims:</a:t>
            </a:r>
          </a:p>
          <a:p>
            <a:pPr marL="514350" indent="-514350" algn="just">
              <a:buAutoNum type="arabicParenR"/>
            </a:pPr>
            <a:r>
              <a:rPr lang="en-GB" dirty="0"/>
              <a:t>Continue with a full evaluation of Grid search, Random search and Bayesian Optimisation.</a:t>
            </a:r>
          </a:p>
          <a:p>
            <a:pPr marL="0" indent="0" algn="just">
              <a:buNone/>
            </a:pPr>
            <a:br>
              <a:rPr lang="en-GB" dirty="0"/>
            </a:br>
            <a:r>
              <a:rPr lang="en-GB" dirty="0"/>
              <a:t>2) Perform a two step method evaluation of grid search and Bayesian Optimisation.</a:t>
            </a:r>
          </a:p>
          <a:p>
            <a:pPr marL="0" indent="0" algn="just">
              <a:buNone/>
            </a:pPr>
            <a:r>
              <a:rPr lang="en-GB" sz="2000" dirty="0">
                <a:solidFill>
                  <a:srgbClr val="FF0000"/>
                </a:solidFill>
              </a:rPr>
              <a:t>Failed both of these due to technical problems. Can now use the cluster instead.</a:t>
            </a:r>
          </a:p>
          <a:p>
            <a:pPr marL="0" indent="0" algn="just">
              <a:buNone/>
            </a:pPr>
            <a:r>
              <a:rPr lang="en-GB" dirty="0"/>
              <a:t>3) Write up reports.</a:t>
            </a:r>
          </a:p>
          <a:p>
            <a:pPr marL="0" indent="0" algn="just">
              <a:buNone/>
            </a:pPr>
            <a:r>
              <a:rPr lang="en-GB" sz="2000" dirty="0">
                <a:solidFill>
                  <a:srgbClr val="FF0000"/>
                </a:solidFill>
              </a:rPr>
              <a:t>Made a good start on the report but still needs polishing and refining. Have also managed to implement multiprocessing which will save a lot of time.</a:t>
            </a:r>
          </a:p>
          <a:p>
            <a:pPr marL="0" indent="0" algn="just">
              <a:buNone/>
            </a:pPr>
            <a:endParaRPr lang="en-GB" dirty="0"/>
          </a:p>
        </p:txBody>
      </p:sp>
      <p:sp>
        <p:nvSpPr>
          <p:cNvPr id="4" name="Smiley Face 3">
            <a:extLst>
              <a:ext uri="{FF2B5EF4-FFF2-40B4-BE49-F238E27FC236}">
                <a16:creationId xmlns:a16="http://schemas.microsoft.com/office/drawing/2014/main" id="{E77A9AB6-35A4-4F0A-ACA1-B9B1A289BBCB}"/>
              </a:ext>
            </a:extLst>
          </p:cNvPr>
          <p:cNvSpPr/>
          <p:nvPr/>
        </p:nvSpPr>
        <p:spPr>
          <a:xfrm>
            <a:off x="9530255" y="1792016"/>
            <a:ext cx="804042" cy="733097"/>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Smiley Face 5">
            <a:extLst>
              <a:ext uri="{FF2B5EF4-FFF2-40B4-BE49-F238E27FC236}">
                <a16:creationId xmlns:a16="http://schemas.microsoft.com/office/drawing/2014/main" id="{8D898BF4-02FD-4957-B282-ED2606E72D5A}"/>
              </a:ext>
            </a:extLst>
          </p:cNvPr>
          <p:cNvSpPr/>
          <p:nvPr/>
        </p:nvSpPr>
        <p:spPr>
          <a:xfrm>
            <a:off x="9530255" y="3142594"/>
            <a:ext cx="804042" cy="733097"/>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Smiley Face 6">
            <a:extLst>
              <a:ext uri="{FF2B5EF4-FFF2-40B4-BE49-F238E27FC236}">
                <a16:creationId xmlns:a16="http://schemas.microsoft.com/office/drawing/2014/main" id="{1BD99E98-9416-4B9D-986E-D4A1BF598689}"/>
              </a:ext>
            </a:extLst>
          </p:cNvPr>
          <p:cNvSpPr/>
          <p:nvPr/>
        </p:nvSpPr>
        <p:spPr>
          <a:xfrm>
            <a:off x="9530255" y="4493172"/>
            <a:ext cx="804042" cy="832453"/>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5580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E849-2EA8-44E2-BCB2-BF8967570DEB}"/>
              </a:ext>
            </a:extLst>
          </p:cNvPr>
          <p:cNvSpPr>
            <a:spLocks noGrp="1"/>
          </p:cNvSpPr>
          <p:nvPr>
            <p:ph type="title"/>
          </p:nvPr>
        </p:nvSpPr>
        <p:spPr/>
        <p:txBody>
          <a:bodyPr/>
          <a:lstStyle/>
          <a:p>
            <a:r>
              <a:rPr lang="en-GB" dirty="0"/>
              <a:t>Week 5</a:t>
            </a:r>
          </a:p>
        </p:txBody>
      </p:sp>
      <p:sp>
        <p:nvSpPr>
          <p:cNvPr id="3" name="Content Placeholder 2">
            <a:extLst>
              <a:ext uri="{FF2B5EF4-FFF2-40B4-BE49-F238E27FC236}">
                <a16:creationId xmlns:a16="http://schemas.microsoft.com/office/drawing/2014/main" id="{2692EE99-B804-4CCF-AEE3-6B45052B975C}"/>
              </a:ext>
            </a:extLst>
          </p:cNvPr>
          <p:cNvSpPr>
            <a:spLocks noGrp="1"/>
          </p:cNvSpPr>
          <p:nvPr>
            <p:ph idx="1"/>
          </p:nvPr>
        </p:nvSpPr>
        <p:spPr>
          <a:xfrm>
            <a:off x="838200" y="1825625"/>
            <a:ext cx="9401503" cy="4417520"/>
          </a:xfrm>
        </p:spPr>
        <p:txBody>
          <a:bodyPr>
            <a:normAutofit/>
          </a:bodyPr>
          <a:lstStyle/>
          <a:p>
            <a:pPr marL="0" indent="0" algn="just">
              <a:buNone/>
            </a:pPr>
            <a:r>
              <a:rPr lang="en-GB" dirty="0"/>
              <a:t>Week aims:</a:t>
            </a:r>
          </a:p>
          <a:p>
            <a:pPr marL="514350" indent="-514350" algn="just">
              <a:buAutoNum type="arabicParenR"/>
            </a:pPr>
            <a:r>
              <a:rPr lang="en-GB" dirty="0"/>
              <a:t>Start setting up RNN for evaluations. Gain an approximate  understanding of its capabilities.</a:t>
            </a:r>
          </a:p>
          <a:p>
            <a:pPr marL="514350" indent="-514350" algn="just">
              <a:buAutoNum type="arabicParenR"/>
            </a:pPr>
            <a:r>
              <a:rPr lang="en-GB" dirty="0"/>
              <a:t>Continue with evaluations of the different optimisation methods by submission to clusters.</a:t>
            </a:r>
          </a:p>
          <a:p>
            <a:pPr marL="514350" indent="-514350" algn="just">
              <a:buAutoNum type="arabicParenR" startAt="3"/>
            </a:pPr>
            <a:r>
              <a:rPr lang="en-GB" dirty="0"/>
              <a:t>Continue writing and refining the report.</a:t>
            </a:r>
          </a:p>
          <a:p>
            <a:pPr marL="514350" indent="-514350" algn="just">
              <a:buAutoNum type="arabicParenR" startAt="3"/>
            </a:pPr>
            <a:r>
              <a:rPr lang="en-GB" dirty="0"/>
              <a:t>Add ANN prediction plot for an optimal configuration</a:t>
            </a:r>
          </a:p>
          <a:p>
            <a:pPr marL="514350" indent="-514350" algn="just">
              <a:buAutoNum type="arabicParenR" startAt="3"/>
            </a:pPr>
            <a:endParaRPr lang="en-GB" dirty="0"/>
          </a:p>
        </p:txBody>
      </p:sp>
    </p:spTree>
    <p:extLst>
      <p:ext uri="{BB962C8B-B14F-4D97-AF65-F5344CB8AC3E}">
        <p14:creationId xmlns:p14="http://schemas.microsoft.com/office/powerpoint/2010/main" val="3341952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9BB773-BA26-4DA4-A6D8-756ED4DE2FAD}"/>
              </a:ext>
            </a:extLst>
          </p:cNvPr>
          <p:cNvPicPr>
            <a:picLocks noChangeAspect="1"/>
          </p:cNvPicPr>
          <p:nvPr/>
        </p:nvPicPr>
        <p:blipFill rotWithShape="1">
          <a:blip r:embed="rId2"/>
          <a:srcRect l="22424" t="21821" r="45280" b="26321"/>
          <a:stretch/>
        </p:blipFill>
        <p:spPr>
          <a:xfrm>
            <a:off x="485184" y="-90342"/>
            <a:ext cx="11221632" cy="6435158"/>
          </a:xfrm>
          <a:prstGeom prst="rect">
            <a:avLst/>
          </a:prstGeom>
        </p:spPr>
      </p:pic>
    </p:spTree>
    <p:extLst>
      <p:ext uri="{BB962C8B-B14F-4D97-AF65-F5344CB8AC3E}">
        <p14:creationId xmlns:p14="http://schemas.microsoft.com/office/powerpoint/2010/main" val="115919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A907-58C1-490E-89FE-85532A6C163C}"/>
              </a:ext>
            </a:extLst>
          </p:cNvPr>
          <p:cNvSpPr>
            <a:spLocks noGrp="1"/>
          </p:cNvSpPr>
          <p:nvPr>
            <p:ph type="title"/>
          </p:nvPr>
        </p:nvSpPr>
        <p:spPr/>
        <p:txBody>
          <a:bodyPr/>
          <a:lstStyle/>
          <a:p>
            <a:r>
              <a:rPr lang="en-GB" dirty="0"/>
              <a:t>FNN results </a:t>
            </a:r>
            <a:r>
              <a:rPr lang="en-GB" sz="1400" dirty="0"/>
              <a:t>(See report for more details)</a:t>
            </a:r>
          </a:p>
        </p:txBody>
      </p:sp>
      <p:sp>
        <p:nvSpPr>
          <p:cNvPr id="3" name="Content Placeholder 2">
            <a:extLst>
              <a:ext uri="{FF2B5EF4-FFF2-40B4-BE49-F238E27FC236}">
                <a16:creationId xmlns:a16="http://schemas.microsoft.com/office/drawing/2014/main" id="{3B150DCB-2C66-4FA9-A18C-2D0A5A513BB6}"/>
              </a:ext>
            </a:extLst>
          </p:cNvPr>
          <p:cNvSpPr>
            <a:spLocks noGrp="1"/>
          </p:cNvSpPr>
          <p:nvPr>
            <p:ph idx="1"/>
          </p:nvPr>
        </p:nvSpPr>
        <p:spPr>
          <a:xfrm>
            <a:off x="662473" y="1464906"/>
            <a:ext cx="11028783" cy="4917233"/>
          </a:xfrm>
        </p:spPr>
        <p:txBody>
          <a:bodyPr>
            <a:normAutofit lnSpcReduction="10000"/>
          </a:bodyPr>
          <a:lstStyle/>
          <a:p>
            <a:r>
              <a:rPr lang="en-GB" dirty="0"/>
              <a:t>As expected, Gaussian Process Bayesian optimisation out performed all the other techniques in identifying an optimal configuration of hyperparameters.</a:t>
            </a:r>
          </a:p>
          <a:p>
            <a:r>
              <a:rPr lang="en-GB" dirty="0"/>
              <a:t>Random Search performed better than Grid search.</a:t>
            </a:r>
          </a:p>
          <a:p>
            <a:r>
              <a:rPr lang="en-GB" dirty="0"/>
              <a:t>Still need grid search to get a proper, full understanding of the domain space.</a:t>
            </a:r>
          </a:p>
          <a:p>
            <a:r>
              <a:rPr lang="en-GB" dirty="0"/>
              <a:t>I’d probably choose Random search over Random Forest as the </a:t>
            </a:r>
            <a:r>
              <a:rPr lang="en-GB" dirty="0" err="1"/>
              <a:t>latters</a:t>
            </a:r>
            <a:r>
              <a:rPr lang="en-GB" dirty="0"/>
              <a:t> results seem sub-optimal and misleading.</a:t>
            </a:r>
          </a:p>
          <a:p>
            <a:r>
              <a:rPr lang="en-GB" dirty="0"/>
              <a:t>The two-step method, reduces execution time to 20 % of a single, full dimensional run.</a:t>
            </a:r>
          </a:p>
          <a:p>
            <a:pPr marL="0" indent="0">
              <a:buNone/>
            </a:pPr>
            <a:r>
              <a:rPr lang="en-GB" dirty="0"/>
              <a:t>Bayesian Optimisation &gt; Random Forest &gt; Random Search &gt; Grid Search</a:t>
            </a:r>
          </a:p>
        </p:txBody>
      </p:sp>
    </p:spTree>
    <p:extLst>
      <p:ext uri="{BB962C8B-B14F-4D97-AF65-F5344CB8AC3E}">
        <p14:creationId xmlns:p14="http://schemas.microsoft.com/office/powerpoint/2010/main" val="161698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9B5E-580F-4E30-AC58-1EACC847B2E0}"/>
              </a:ext>
            </a:extLst>
          </p:cNvPr>
          <p:cNvSpPr>
            <a:spLocks noGrp="1"/>
          </p:cNvSpPr>
          <p:nvPr>
            <p:ph type="title"/>
          </p:nvPr>
        </p:nvSpPr>
        <p:spPr/>
        <p:txBody>
          <a:bodyPr/>
          <a:lstStyle/>
          <a:p>
            <a:r>
              <a:rPr lang="en-GB" dirty="0"/>
              <a:t>RNN</a:t>
            </a:r>
          </a:p>
        </p:txBody>
      </p:sp>
      <p:sp>
        <p:nvSpPr>
          <p:cNvPr id="3" name="Content Placeholder 2">
            <a:extLst>
              <a:ext uri="{FF2B5EF4-FFF2-40B4-BE49-F238E27FC236}">
                <a16:creationId xmlns:a16="http://schemas.microsoft.com/office/drawing/2014/main" id="{291EA1A2-EF0C-4804-B8F9-B21F6612C79C}"/>
              </a:ext>
            </a:extLst>
          </p:cNvPr>
          <p:cNvSpPr>
            <a:spLocks noGrp="1"/>
          </p:cNvSpPr>
          <p:nvPr>
            <p:ph idx="1"/>
          </p:nvPr>
        </p:nvSpPr>
        <p:spPr/>
        <p:txBody>
          <a:bodyPr>
            <a:normAutofit lnSpcReduction="10000"/>
          </a:bodyPr>
          <a:lstStyle/>
          <a:p>
            <a:r>
              <a:rPr lang="en-GB" dirty="0"/>
              <a:t>After some adjustments to the current .</a:t>
            </a:r>
            <a:r>
              <a:rPr lang="en-GB" dirty="0" err="1"/>
              <a:t>py</a:t>
            </a:r>
            <a:r>
              <a:rPr lang="en-GB" dirty="0"/>
              <a:t> modules and a new neural network module, an RNN can be evaluated.</a:t>
            </a:r>
          </a:p>
          <a:p>
            <a:r>
              <a:rPr lang="en-GB" dirty="0"/>
              <a:t>The RNN is currently setup with 1 hidden layer and the Tanh activation function.</a:t>
            </a:r>
          </a:p>
          <a:p>
            <a:r>
              <a:rPr lang="en-GB" dirty="0"/>
              <a:t>It runs faster than the FNN probably due to only having 1 layer.</a:t>
            </a:r>
          </a:p>
          <a:p>
            <a:r>
              <a:rPr lang="en-GB" dirty="0"/>
              <a:t>I haven’t looked at anymore than 1 layer yet but its worthwhile to test.</a:t>
            </a:r>
          </a:p>
          <a:p>
            <a:r>
              <a:rPr lang="en-GB" dirty="0"/>
              <a:t>Investigated Hidden neuron number from 1 to 20, epoch number from 40 to 400, batch size from 1 to 300 and learning rate from 0.1 to 0.0001.</a:t>
            </a:r>
          </a:p>
          <a:p>
            <a:endParaRPr lang="en-GB" dirty="0"/>
          </a:p>
        </p:txBody>
      </p:sp>
    </p:spTree>
    <p:extLst>
      <p:ext uri="{BB962C8B-B14F-4D97-AF65-F5344CB8AC3E}">
        <p14:creationId xmlns:p14="http://schemas.microsoft.com/office/powerpoint/2010/main" val="16430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1A49E-45FB-4176-A15B-AD535CE467F0}"/>
              </a:ext>
            </a:extLst>
          </p:cNvPr>
          <p:cNvSpPr>
            <a:spLocks noGrp="1"/>
          </p:cNvSpPr>
          <p:nvPr>
            <p:ph type="title"/>
          </p:nvPr>
        </p:nvSpPr>
        <p:spPr/>
        <p:txBody>
          <a:bodyPr/>
          <a:lstStyle/>
          <a:p>
            <a:r>
              <a:rPr lang="en-GB" dirty="0"/>
              <a:t>RNN results</a:t>
            </a:r>
          </a:p>
        </p:txBody>
      </p:sp>
      <p:sp>
        <p:nvSpPr>
          <p:cNvPr id="3" name="Content Placeholder 2">
            <a:extLst>
              <a:ext uri="{FF2B5EF4-FFF2-40B4-BE49-F238E27FC236}">
                <a16:creationId xmlns:a16="http://schemas.microsoft.com/office/drawing/2014/main" id="{DC39D5A4-A489-4625-BB6D-E2645A557FD4}"/>
              </a:ext>
            </a:extLst>
          </p:cNvPr>
          <p:cNvSpPr>
            <a:spLocks noGrp="1"/>
          </p:cNvSpPr>
          <p:nvPr>
            <p:ph idx="1"/>
          </p:nvPr>
        </p:nvSpPr>
        <p:spPr/>
        <p:txBody>
          <a:bodyPr/>
          <a:lstStyle/>
          <a:p>
            <a:r>
              <a:rPr lang="en-GB" dirty="0"/>
              <a:t>See Result outputs in Hyperparameter optimisation/RNN/Optimal results.txt.</a:t>
            </a:r>
          </a:p>
          <a:p>
            <a:endParaRPr lang="en-GB" dirty="0"/>
          </a:p>
          <a:p>
            <a:pPr marL="0" indent="0">
              <a:buNone/>
            </a:pPr>
            <a:r>
              <a:rPr lang="en-GB" dirty="0"/>
              <a:t>Notes: </a:t>
            </a:r>
            <a:br>
              <a:rPr lang="en-GB" dirty="0"/>
            </a:br>
            <a:r>
              <a:rPr lang="en-GB" dirty="0"/>
              <a:t>Execution times significantly lower than 2-layer FNN.</a:t>
            </a:r>
            <a:br>
              <a:rPr lang="en-GB" dirty="0"/>
            </a:br>
            <a:r>
              <a:rPr lang="en-GB" dirty="0"/>
              <a:t>No apparent performance improvement.</a:t>
            </a:r>
            <a:br>
              <a:rPr lang="en-GB" dirty="0"/>
            </a:br>
            <a:r>
              <a:rPr lang="en-GB" dirty="0"/>
              <a:t>Need to perform two-step method on RNN to figure out its domain space before I can draw conclusions.</a:t>
            </a:r>
          </a:p>
        </p:txBody>
      </p:sp>
    </p:spTree>
    <p:extLst>
      <p:ext uri="{BB962C8B-B14F-4D97-AF65-F5344CB8AC3E}">
        <p14:creationId xmlns:p14="http://schemas.microsoft.com/office/powerpoint/2010/main" val="2767960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E849-2EA8-44E2-BCB2-BF8967570DEB}"/>
              </a:ext>
            </a:extLst>
          </p:cNvPr>
          <p:cNvSpPr>
            <a:spLocks noGrp="1"/>
          </p:cNvSpPr>
          <p:nvPr>
            <p:ph type="title"/>
          </p:nvPr>
        </p:nvSpPr>
        <p:spPr>
          <a:xfrm>
            <a:off x="597568" y="-108117"/>
            <a:ext cx="10515600" cy="1325563"/>
          </a:xfrm>
        </p:spPr>
        <p:txBody>
          <a:bodyPr/>
          <a:lstStyle/>
          <a:p>
            <a:r>
              <a:rPr lang="en-GB" dirty="0"/>
              <a:t>Week 5</a:t>
            </a:r>
          </a:p>
        </p:txBody>
      </p:sp>
      <p:sp>
        <p:nvSpPr>
          <p:cNvPr id="3" name="Content Placeholder 2">
            <a:extLst>
              <a:ext uri="{FF2B5EF4-FFF2-40B4-BE49-F238E27FC236}">
                <a16:creationId xmlns:a16="http://schemas.microsoft.com/office/drawing/2014/main" id="{2692EE99-B804-4CCF-AEE3-6B45052B975C}"/>
              </a:ext>
            </a:extLst>
          </p:cNvPr>
          <p:cNvSpPr>
            <a:spLocks noGrp="1"/>
          </p:cNvSpPr>
          <p:nvPr>
            <p:ph idx="1"/>
          </p:nvPr>
        </p:nvSpPr>
        <p:spPr>
          <a:xfrm>
            <a:off x="597568" y="1066800"/>
            <a:ext cx="8257674" cy="5863390"/>
          </a:xfrm>
        </p:spPr>
        <p:txBody>
          <a:bodyPr>
            <a:normAutofit/>
          </a:bodyPr>
          <a:lstStyle/>
          <a:p>
            <a:pPr marL="0" indent="0" algn="just">
              <a:buNone/>
            </a:pPr>
            <a:r>
              <a:rPr lang="en-GB" dirty="0"/>
              <a:t>Week aims reminder:</a:t>
            </a:r>
          </a:p>
          <a:p>
            <a:pPr marL="514350" indent="-514350" algn="just">
              <a:buAutoNum type="arabicParenR"/>
            </a:pPr>
            <a:r>
              <a:rPr lang="en-GB" dirty="0"/>
              <a:t>Start setting up RNN for evaluations. Gain an approximate  understanding of its capabilities.</a:t>
            </a:r>
            <a:br>
              <a:rPr lang="en-GB" dirty="0"/>
            </a:br>
            <a:r>
              <a:rPr lang="en-GB" dirty="0">
                <a:solidFill>
                  <a:srgbClr val="FF0000"/>
                </a:solidFill>
              </a:rPr>
              <a:t>(Almost fully complete)</a:t>
            </a:r>
          </a:p>
          <a:p>
            <a:pPr marL="514350" indent="-514350" algn="just">
              <a:buFont typeface="Arial" panose="020B0604020202020204" pitchFamily="34" charset="0"/>
              <a:buAutoNum type="arabicParenR"/>
            </a:pPr>
            <a:r>
              <a:rPr lang="en-GB" dirty="0"/>
              <a:t>Continue with evaluations of the different optimisation methods by submission to clusters.</a:t>
            </a:r>
            <a:br>
              <a:rPr lang="en-GB" dirty="0"/>
            </a:br>
            <a:r>
              <a:rPr lang="en-GB" dirty="0">
                <a:solidFill>
                  <a:srgbClr val="FF0000"/>
                </a:solidFill>
              </a:rPr>
              <a:t>(Fully complete – maybe do Method C too?)</a:t>
            </a:r>
            <a:endParaRPr lang="en-GB" dirty="0"/>
          </a:p>
          <a:p>
            <a:pPr marL="514350" indent="-514350" algn="just">
              <a:buFont typeface="Arial" panose="020B0604020202020204" pitchFamily="34" charset="0"/>
              <a:buAutoNum type="arabicParenR" startAt="3"/>
            </a:pPr>
            <a:r>
              <a:rPr lang="en-GB" dirty="0"/>
              <a:t>Continue writing and refining the report.</a:t>
            </a:r>
            <a:br>
              <a:rPr lang="en-GB" dirty="0"/>
            </a:br>
            <a:r>
              <a:rPr lang="en-GB" dirty="0">
                <a:solidFill>
                  <a:srgbClr val="FF0000"/>
                </a:solidFill>
              </a:rPr>
              <a:t>(Ongoing – good progress this week)</a:t>
            </a:r>
            <a:endParaRPr lang="en-GB" dirty="0"/>
          </a:p>
          <a:p>
            <a:pPr marL="514350" indent="-514350" algn="just">
              <a:buFont typeface="Arial" panose="020B0604020202020204" pitchFamily="34" charset="0"/>
              <a:buAutoNum type="arabicParenR" startAt="3"/>
            </a:pPr>
            <a:r>
              <a:rPr lang="en-GB" dirty="0"/>
              <a:t>Add ANN prediction plot for an optimal configuration. </a:t>
            </a:r>
          </a:p>
          <a:p>
            <a:pPr marL="0" indent="0" algn="just">
              <a:buNone/>
            </a:pPr>
            <a:r>
              <a:rPr lang="en-GB" dirty="0">
                <a:solidFill>
                  <a:srgbClr val="FF0000"/>
                </a:solidFill>
              </a:rPr>
              <a:t>     (Not done but is quick to implement)</a:t>
            </a:r>
          </a:p>
          <a:p>
            <a:pPr marL="514350" indent="-514350" algn="just">
              <a:buAutoNum type="arabicParenR" startAt="3"/>
            </a:pPr>
            <a:endParaRPr lang="en-GB" dirty="0"/>
          </a:p>
          <a:p>
            <a:pPr marL="514350" indent="-514350" algn="just">
              <a:buAutoNum type="arabicParenR" startAt="3"/>
            </a:pPr>
            <a:endParaRPr lang="en-GB" dirty="0"/>
          </a:p>
        </p:txBody>
      </p:sp>
      <p:sp>
        <p:nvSpPr>
          <p:cNvPr id="4" name="Smiley Face 3">
            <a:extLst>
              <a:ext uri="{FF2B5EF4-FFF2-40B4-BE49-F238E27FC236}">
                <a16:creationId xmlns:a16="http://schemas.microsoft.com/office/drawing/2014/main" id="{1886BCA9-2E75-4AFD-899B-1619227638A4}"/>
              </a:ext>
            </a:extLst>
          </p:cNvPr>
          <p:cNvSpPr/>
          <p:nvPr/>
        </p:nvSpPr>
        <p:spPr>
          <a:xfrm>
            <a:off x="9849852" y="1628273"/>
            <a:ext cx="705852" cy="73793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 name="Smiley Face 5">
            <a:extLst>
              <a:ext uri="{FF2B5EF4-FFF2-40B4-BE49-F238E27FC236}">
                <a16:creationId xmlns:a16="http://schemas.microsoft.com/office/drawing/2014/main" id="{743120DA-F222-4A9D-AEB8-2F1C961D1332}"/>
              </a:ext>
            </a:extLst>
          </p:cNvPr>
          <p:cNvSpPr/>
          <p:nvPr/>
        </p:nvSpPr>
        <p:spPr>
          <a:xfrm>
            <a:off x="9849852" y="2691063"/>
            <a:ext cx="705852" cy="73793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8" name="Smiley Face 7">
            <a:extLst>
              <a:ext uri="{FF2B5EF4-FFF2-40B4-BE49-F238E27FC236}">
                <a16:creationId xmlns:a16="http://schemas.microsoft.com/office/drawing/2014/main" id="{28324FBE-9E58-4CD7-AF94-4A08AED12702}"/>
              </a:ext>
            </a:extLst>
          </p:cNvPr>
          <p:cNvSpPr/>
          <p:nvPr/>
        </p:nvSpPr>
        <p:spPr>
          <a:xfrm>
            <a:off x="9849852" y="3918284"/>
            <a:ext cx="705852" cy="737937"/>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Smiley Face 9">
            <a:extLst>
              <a:ext uri="{FF2B5EF4-FFF2-40B4-BE49-F238E27FC236}">
                <a16:creationId xmlns:a16="http://schemas.microsoft.com/office/drawing/2014/main" id="{F8898169-F76D-4A8B-829F-D2B067FB3948}"/>
              </a:ext>
            </a:extLst>
          </p:cNvPr>
          <p:cNvSpPr/>
          <p:nvPr/>
        </p:nvSpPr>
        <p:spPr>
          <a:xfrm>
            <a:off x="9849852" y="5033210"/>
            <a:ext cx="705852" cy="737937"/>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8602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E849-2EA8-44E2-BCB2-BF8967570DEB}"/>
              </a:ext>
            </a:extLst>
          </p:cNvPr>
          <p:cNvSpPr>
            <a:spLocks noGrp="1"/>
          </p:cNvSpPr>
          <p:nvPr>
            <p:ph type="title"/>
          </p:nvPr>
        </p:nvSpPr>
        <p:spPr/>
        <p:txBody>
          <a:bodyPr/>
          <a:lstStyle/>
          <a:p>
            <a:r>
              <a:rPr lang="en-GB" dirty="0"/>
              <a:t>Week 6      </a:t>
            </a:r>
            <a:r>
              <a:rPr lang="en-GB" sz="2000" dirty="0">
                <a:solidFill>
                  <a:srgbClr val="FF0000"/>
                </a:solidFill>
              </a:rPr>
              <a:t>(Partial week, away Thurs-Sun)</a:t>
            </a:r>
          </a:p>
        </p:txBody>
      </p:sp>
      <p:sp>
        <p:nvSpPr>
          <p:cNvPr id="3" name="Content Placeholder 2">
            <a:extLst>
              <a:ext uri="{FF2B5EF4-FFF2-40B4-BE49-F238E27FC236}">
                <a16:creationId xmlns:a16="http://schemas.microsoft.com/office/drawing/2014/main" id="{2692EE99-B804-4CCF-AEE3-6B45052B975C}"/>
              </a:ext>
            </a:extLst>
          </p:cNvPr>
          <p:cNvSpPr>
            <a:spLocks noGrp="1"/>
          </p:cNvSpPr>
          <p:nvPr>
            <p:ph idx="1"/>
          </p:nvPr>
        </p:nvSpPr>
        <p:spPr>
          <a:xfrm>
            <a:off x="838200" y="1825625"/>
            <a:ext cx="9401503" cy="4417520"/>
          </a:xfrm>
        </p:spPr>
        <p:txBody>
          <a:bodyPr>
            <a:normAutofit/>
          </a:bodyPr>
          <a:lstStyle/>
          <a:p>
            <a:pPr marL="0" indent="0" algn="just">
              <a:buNone/>
            </a:pPr>
            <a:r>
              <a:rPr lang="en-GB" dirty="0"/>
              <a:t>Week aims:</a:t>
            </a:r>
          </a:p>
          <a:p>
            <a:pPr algn="just">
              <a:buFontTx/>
              <a:buChar char="-"/>
            </a:pPr>
            <a:r>
              <a:rPr lang="en-GB" dirty="0"/>
              <a:t>Finish collecting data for analysis of the RNN.</a:t>
            </a:r>
          </a:p>
          <a:p>
            <a:pPr algn="just">
              <a:buFontTx/>
              <a:buChar char="-"/>
            </a:pPr>
            <a:r>
              <a:rPr lang="en-GB" dirty="0"/>
              <a:t>Identify optimal configurations of hyper-parameters from each method.</a:t>
            </a:r>
          </a:p>
          <a:p>
            <a:pPr algn="just">
              <a:buFontTx/>
              <a:buChar char="-"/>
            </a:pPr>
            <a:r>
              <a:rPr lang="en-GB" dirty="0"/>
              <a:t>Plot offline predictions and choose one that represents the accuracy of each hyperparameter optimisation technique.</a:t>
            </a:r>
          </a:p>
          <a:p>
            <a:pPr marL="0" indent="0" algn="just">
              <a:buNone/>
            </a:pPr>
            <a:endParaRPr lang="en-GB" dirty="0"/>
          </a:p>
        </p:txBody>
      </p:sp>
    </p:spTree>
    <p:extLst>
      <p:ext uri="{BB962C8B-B14F-4D97-AF65-F5344CB8AC3E}">
        <p14:creationId xmlns:p14="http://schemas.microsoft.com/office/powerpoint/2010/main" val="711619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414F-CDD4-4613-9D90-3DE85CBE0A3E}"/>
              </a:ext>
            </a:extLst>
          </p:cNvPr>
          <p:cNvSpPr>
            <a:spLocks noGrp="1"/>
          </p:cNvSpPr>
          <p:nvPr>
            <p:ph type="title"/>
          </p:nvPr>
        </p:nvSpPr>
        <p:spPr/>
        <p:txBody>
          <a:bodyPr/>
          <a:lstStyle/>
          <a:p>
            <a:r>
              <a:rPr lang="en-GB" dirty="0"/>
              <a:t>Code error delay</a:t>
            </a:r>
          </a:p>
        </p:txBody>
      </p:sp>
      <p:sp>
        <p:nvSpPr>
          <p:cNvPr id="3" name="Content Placeholder 2">
            <a:extLst>
              <a:ext uri="{FF2B5EF4-FFF2-40B4-BE49-F238E27FC236}">
                <a16:creationId xmlns:a16="http://schemas.microsoft.com/office/drawing/2014/main" id="{356217E9-876B-4416-86D0-1E81CB95C191}"/>
              </a:ext>
            </a:extLst>
          </p:cNvPr>
          <p:cNvSpPr>
            <a:spLocks noGrp="1"/>
          </p:cNvSpPr>
          <p:nvPr>
            <p:ph idx="1"/>
          </p:nvPr>
        </p:nvSpPr>
        <p:spPr/>
        <p:txBody>
          <a:bodyPr/>
          <a:lstStyle/>
          <a:p>
            <a:pPr marL="0" indent="0">
              <a:buNone/>
            </a:pPr>
            <a:r>
              <a:rPr lang="en-GB" dirty="0"/>
              <a:t>In the test_module.py I found 3 lines responsible for averaging the MSE between each predicted and experimental value. These lines were hard coded to only account for 2 testing data sets whereas I had 5. </a:t>
            </a:r>
          </a:p>
          <a:p>
            <a:pPr marL="0" indent="0">
              <a:buNone/>
            </a:pPr>
            <a:endParaRPr lang="en-GB" dirty="0"/>
          </a:p>
          <a:p>
            <a:pPr marL="0" indent="0">
              <a:buNone/>
            </a:pPr>
            <a:r>
              <a:rPr lang="en-GB" dirty="0"/>
              <a:t>I had failed to spot this several weeks ago when changing the scripts to work for the experimental data provided by </a:t>
            </a:r>
            <a:r>
              <a:rPr lang="en-GB" dirty="0" err="1"/>
              <a:t>Dongda</a:t>
            </a:r>
            <a:r>
              <a:rPr lang="en-GB" dirty="0"/>
              <a:t>. This meant I had to quickly resubmit all of my jobs to the computer cluster and get all the data again. This delayed me by a couple days.</a:t>
            </a:r>
          </a:p>
        </p:txBody>
      </p:sp>
    </p:spTree>
    <p:extLst>
      <p:ext uri="{BB962C8B-B14F-4D97-AF65-F5344CB8AC3E}">
        <p14:creationId xmlns:p14="http://schemas.microsoft.com/office/powerpoint/2010/main" val="294185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2781-E6DB-4305-9766-2D513858D863}"/>
              </a:ext>
            </a:extLst>
          </p:cNvPr>
          <p:cNvSpPr>
            <a:spLocks noGrp="1"/>
          </p:cNvSpPr>
          <p:nvPr>
            <p:ph type="title"/>
          </p:nvPr>
        </p:nvSpPr>
        <p:spPr/>
        <p:txBody>
          <a:bodyPr/>
          <a:lstStyle/>
          <a:p>
            <a:r>
              <a:rPr lang="en-GB" dirty="0"/>
              <a:t>Week 1 – 29/06/2020</a:t>
            </a:r>
          </a:p>
        </p:txBody>
      </p:sp>
      <p:sp>
        <p:nvSpPr>
          <p:cNvPr id="3" name="Content Placeholder 2">
            <a:extLst>
              <a:ext uri="{FF2B5EF4-FFF2-40B4-BE49-F238E27FC236}">
                <a16:creationId xmlns:a16="http://schemas.microsoft.com/office/drawing/2014/main" id="{F482F671-0723-4D29-AA89-775F2A2C1BE2}"/>
              </a:ext>
            </a:extLst>
          </p:cNvPr>
          <p:cNvSpPr>
            <a:spLocks noGrp="1"/>
          </p:cNvSpPr>
          <p:nvPr>
            <p:ph idx="1"/>
          </p:nvPr>
        </p:nvSpPr>
        <p:spPr/>
        <p:txBody>
          <a:bodyPr>
            <a:normAutofit lnSpcReduction="10000"/>
          </a:bodyPr>
          <a:lstStyle/>
          <a:p>
            <a:pPr marL="0" indent="0">
              <a:buNone/>
            </a:pPr>
            <a:r>
              <a:rPr lang="en-GB" sz="2400" i="1" dirty="0"/>
              <a:t>Previously</a:t>
            </a:r>
            <a:r>
              <a:rPr lang="en-GB" sz="2400" dirty="0"/>
              <a:t>, read up on literature and became familiar with neural net code provided.</a:t>
            </a:r>
          </a:p>
          <a:p>
            <a:pPr marL="0" indent="0">
              <a:buNone/>
            </a:pPr>
            <a:endParaRPr lang="en-GB" sz="2400" dirty="0"/>
          </a:p>
          <a:p>
            <a:pPr marL="0" indent="0">
              <a:buNone/>
            </a:pPr>
            <a:r>
              <a:rPr lang="en-GB" sz="2400" dirty="0"/>
              <a:t>Officially started on 29</a:t>
            </a:r>
            <a:r>
              <a:rPr lang="en-GB" sz="2400" baseline="30000" dirty="0"/>
              <a:t>th</a:t>
            </a:r>
            <a:r>
              <a:rPr lang="en-GB" sz="2400" dirty="0"/>
              <a:t> June 2020. Spent the week developing some crude python scripts to investigate the performance of Grid and Random search. </a:t>
            </a:r>
          </a:p>
          <a:p>
            <a:pPr marL="0" indent="0">
              <a:buNone/>
            </a:pPr>
            <a:endParaRPr lang="en-GB" sz="2400" dirty="0"/>
          </a:p>
          <a:p>
            <a:pPr marL="0" indent="0">
              <a:buNone/>
            </a:pPr>
            <a:r>
              <a:rPr lang="en-GB" sz="2400" dirty="0"/>
              <a:t>I am currently using the same data and pre-processing created by </a:t>
            </a:r>
            <a:r>
              <a:rPr lang="en-GB" sz="2400" dirty="0" err="1"/>
              <a:t>Mostafizor</a:t>
            </a:r>
            <a:r>
              <a:rPr lang="en-GB" sz="2400" dirty="0"/>
              <a:t> Rahman for his thesis work into Neural Networks.</a:t>
            </a:r>
          </a:p>
          <a:p>
            <a:pPr marL="0" indent="0">
              <a:buNone/>
            </a:pPr>
            <a:endParaRPr lang="en-GB" sz="2400" dirty="0"/>
          </a:p>
          <a:p>
            <a:pPr marL="0" indent="0">
              <a:buNone/>
            </a:pPr>
            <a:r>
              <a:rPr lang="en-GB" sz="2400" dirty="0"/>
              <a:t>These scripts will later be formed into standalone modules and integrated into an over-arching “Optimiser-to-Network Interface”.</a:t>
            </a:r>
          </a:p>
          <a:p>
            <a:pPr marL="0" indent="0">
              <a:buNone/>
            </a:pPr>
            <a:endParaRPr lang="en-GB" sz="2400" dirty="0"/>
          </a:p>
        </p:txBody>
      </p:sp>
    </p:spTree>
    <p:extLst>
      <p:ext uri="{BB962C8B-B14F-4D97-AF65-F5344CB8AC3E}">
        <p14:creationId xmlns:p14="http://schemas.microsoft.com/office/powerpoint/2010/main" val="3640792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3C044C-DF47-4136-8B2E-1DA342BC1EAD}"/>
              </a:ext>
            </a:extLst>
          </p:cNvPr>
          <p:cNvSpPr>
            <a:spLocks noGrp="1"/>
          </p:cNvSpPr>
          <p:nvPr>
            <p:ph idx="1"/>
          </p:nvPr>
        </p:nvSpPr>
        <p:spPr>
          <a:xfrm>
            <a:off x="124325" y="2183363"/>
            <a:ext cx="6061872" cy="5486399"/>
          </a:xfrm>
        </p:spPr>
        <p:txBody>
          <a:bodyPr>
            <a:normAutofit fontScale="55000" lnSpcReduction="20000"/>
          </a:bodyPr>
          <a:lstStyle/>
          <a:p>
            <a:pPr marL="0" indent="0">
              <a:buNone/>
            </a:pPr>
            <a:r>
              <a:rPr lang="en-GB" dirty="0"/>
              <a:t>Parameters HN: (4, 8), Epochs: 125, Batch Size: 4, Learn rate: 0.0256</a:t>
            </a:r>
            <a:br>
              <a:rPr lang="en-GB" dirty="0"/>
            </a:br>
            <a:r>
              <a:rPr lang="en-GB" dirty="0"/>
              <a:t>[0.04063528, 0.041117, 0.04095414, 0.04172329, 0.04144491, 0.04104938, 0.04075208, 0.04053769, 0.04038025, 0.04025587] </a:t>
            </a:r>
            <a:br>
              <a:rPr lang="en-GB" dirty="0"/>
            </a:br>
            <a:br>
              <a:rPr lang="en-GB" dirty="0"/>
            </a:br>
            <a:r>
              <a:rPr lang="en-GB" dirty="0"/>
              <a:t>Mean: 0.04088 ± 0.00044. (1%) (C)</a:t>
            </a:r>
            <a:br>
              <a:rPr lang="en-GB" dirty="0"/>
            </a:br>
            <a:endParaRPr lang="en-GB" dirty="0"/>
          </a:p>
          <a:p>
            <a:pPr marL="0" indent="0">
              <a:buNone/>
            </a:pPr>
            <a:r>
              <a:rPr lang="en-GB" dirty="0"/>
              <a:t>Parameters HN: (4, 4), Epochs: 301, Batch Size: 23, Learn rate: 0.0983</a:t>
            </a:r>
            <a:br>
              <a:rPr lang="en-GB" dirty="0"/>
            </a:br>
            <a:r>
              <a:rPr lang="en-GB" dirty="0"/>
              <a:t>[0.03425102, 0.03328818, 0.03801455, 0.03722947, 0.03910839, 0.03907152, 0.03941532, 0.03842429, 0.03779616, 0.03789512] </a:t>
            </a:r>
            <a:br>
              <a:rPr lang="en-GB" dirty="0"/>
            </a:br>
            <a:br>
              <a:rPr lang="en-GB" dirty="0"/>
            </a:br>
            <a:r>
              <a:rPr lang="en-GB" dirty="0"/>
              <a:t>Mean: 0.0374 ± 0.0020 (5%) (B)</a:t>
            </a:r>
            <a:br>
              <a:rPr lang="en-GB" dirty="0"/>
            </a:br>
            <a:br>
              <a:rPr lang="en-GB" dirty="0"/>
            </a:br>
            <a:r>
              <a:rPr lang="en-GB" dirty="0"/>
              <a:t>Parameters HN: (4, 8), Epochs: 126, Batch Size: 119, Learn rate: 0.0501</a:t>
            </a:r>
            <a:br>
              <a:rPr lang="en-GB" dirty="0"/>
            </a:br>
            <a:r>
              <a:rPr lang="en-GB" dirty="0"/>
              <a:t>[0.05148526, 0.06100111, 0.05419258, 0.05646161, 0.05527827, 0.05508967, 0.06029235, 0.05823817, 0.05778039, 0.05874234] </a:t>
            </a:r>
            <a:br>
              <a:rPr lang="en-GB" dirty="0"/>
            </a:br>
            <a:br>
              <a:rPr lang="en-GB" dirty="0"/>
            </a:br>
            <a:r>
              <a:rPr lang="en-GB" dirty="0"/>
              <a:t>Mean: 0.0569 ± 0.0028 (5%) (D)</a:t>
            </a:r>
            <a:br>
              <a:rPr lang="en-GB" dirty="0"/>
            </a:br>
            <a:br>
              <a:rPr lang="en-GB" dirty="0"/>
            </a:br>
            <a:r>
              <a:rPr lang="en-GB" dirty="0"/>
              <a:t>Parameters HN: (4, 2), Epochs: 40, Batch Size: 97, Learn rate: 0.0243</a:t>
            </a:r>
            <a:br>
              <a:rPr lang="en-GB" dirty="0"/>
            </a:br>
            <a:r>
              <a:rPr lang="en-GB" dirty="0"/>
              <a:t>[0.02786015, 0.03013806, 0.03190994, 0.03121583, 0.02990727, 0.03097654, 0.03164825, 0.03204272, 0.032297,  0.03247586] </a:t>
            </a:r>
            <a:br>
              <a:rPr lang="en-GB" dirty="0"/>
            </a:br>
            <a:br>
              <a:rPr lang="en-GB" dirty="0"/>
            </a:br>
            <a:r>
              <a:rPr lang="en-GB" dirty="0"/>
              <a:t>Mean: 0.0310 ± 0.0013 (4%) – (A)</a:t>
            </a:r>
            <a:br>
              <a:rPr lang="en-GB" dirty="0"/>
            </a:br>
            <a:endParaRPr lang="en-GB" dirty="0"/>
          </a:p>
        </p:txBody>
      </p:sp>
      <p:sp>
        <p:nvSpPr>
          <p:cNvPr id="5" name="Title 1">
            <a:extLst>
              <a:ext uri="{FF2B5EF4-FFF2-40B4-BE49-F238E27FC236}">
                <a16:creationId xmlns:a16="http://schemas.microsoft.com/office/drawing/2014/main" id="{C8275CD2-A762-480B-878F-1BD1756C82CC}"/>
              </a:ext>
            </a:extLst>
          </p:cNvPr>
          <p:cNvSpPr>
            <a:spLocks noGrp="1"/>
          </p:cNvSpPr>
          <p:nvPr>
            <p:ph type="title"/>
          </p:nvPr>
        </p:nvSpPr>
        <p:spPr>
          <a:xfrm>
            <a:off x="220579" y="0"/>
            <a:ext cx="10515600" cy="1325563"/>
          </a:xfrm>
        </p:spPr>
        <p:txBody>
          <a:bodyPr>
            <a:normAutofit/>
          </a:bodyPr>
          <a:lstStyle/>
          <a:p>
            <a:r>
              <a:rPr lang="en-GB" sz="2800" b="1" dirty="0"/>
              <a:t>Test MSE variation</a:t>
            </a:r>
          </a:p>
        </p:txBody>
      </p:sp>
      <p:sp>
        <p:nvSpPr>
          <p:cNvPr id="6" name="TextBox 5">
            <a:extLst>
              <a:ext uri="{FF2B5EF4-FFF2-40B4-BE49-F238E27FC236}">
                <a16:creationId xmlns:a16="http://schemas.microsoft.com/office/drawing/2014/main" id="{2C6F7936-3BA9-4D12-ADE9-73966551EF84}"/>
              </a:ext>
            </a:extLst>
          </p:cNvPr>
          <p:cNvSpPr txBox="1"/>
          <p:nvPr/>
        </p:nvSpPr>
        <p:spPr>
          <a:xfrm>
            <a:off x="220579" y="1085944"/>
            <a:ext cx="12077168" cy="923330"/>
          </a:xfrm>
          <a:prstGeom prst="rect">
            <a:avLst/>
          </a:prstGeom>
          <a:noFill/>
        </p:spPr>
        <p:txBody>
          <a:bodyPr wrap="square" rtlCol="0">
            <a:spAutoFit/>
          </a:bodyPr>
          <a:lstStyle/>
          <a:p>
            <a:r>
              <a:rPr lang="en-GB" dirty="0"/>
              <a:t>For the FFN, 4 optimal configurations were identified using Bayesian optimisation. These were then trained and tested 10 different times to obtain a mean and standard deviation for the MSE. The total execution time was 44 minutes.  The relevant neural network code is shown on the right.</a:t>
            </a:r>
          </a:p>
        </p:txBody>
      </p:sp>
      <p:pic>
        <p:nvPicPr>
          <p:cNvPr id="2" name="Picture 1">
            <a:extLst>
              <a:ext uri="{FF2B5EF4-FFF2-40B4-BE49-F238E27FC236}">
                <a16:creationId xmlns:a16="http://schemas.microsoft.com/office/drawing/2014/main" id="{E6869FF2-9CDA-4A49-9895-C13CD34175BA}"/>
              </a:ext>
            </a:extLst>
          </p:cNvPr>
          <p:cNvPicPr>
            <a:picLocks noChangeAspect="1"/>
          </p:cNvPicPr>
          <p:nvPr/>
        </p:nvPicPr>
        <p:blipFill rotWithShape="1">
          <a:blip r:embed="rId2"/>
          <a:srcRect l="375" t="18179" r="75855" b="32083"/>
          <a:stretch/>
        </p:blipFill>
        <p:spPr>
          <a:xfrm>
            <a:off x="5822302" y="2069302"/>
            <a:ext cx="6207967" cy="4639410"/>
          </a:xfrm>
          <a:prstGeom prst="rect">
            <a:avLst/>
          </a:prstGeom>
        </p:spPr>
      </p:pic>
    </p:spTree>
    <p:extLst>
      <p:ext uri="{BB962C8B-B14F-4D97-AF65-F5344CB8AC3E}">
        <p14:creationId xmlns:p14="http://schemas.microsoft.com/office/powerpoint/2010/main" val="24545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8235-4F71-48FA-82A9-05C88F3071A3}"/>
              </a:ext>
            </a:extLst>
          </p:cNvPr>
          <p:cNvSpPr>
            <a:spLocks noGrp="1"/>
          </p:cNvSpPr>
          <p:nvPr>
            <p:ph type="title"/>
          </p:nvPr>
        </p:nvSpPr>
        <p:spPr/>
        <p:txBody>
          <a:bodyPr/>
          <a:lstStyle/>
          <a:p>
            <a:r>
              <a:rPr lang="en-GB" dirty="0"/>
              <a:t>Week 7 </a:t>
            </a:r>
          </a:p>
        </p:txBody>
      </p:sp>
      <p:sp>
        <p:nvSpPr>
          <p:cNvPr id="3" name="Content Placeholder 2">
            <a:extLst>
              <a:ext uri="{FF2B5EF4-FFF2-40B4-BE49-F238E27FC236}">
                <a16:creationId xmlns:a16="http://schemas.microsoft.com/office/drawing/2014/main" id="{4E1BB998-1489-4ADF-9DB4-ED75379ABF81}"/>
              </a:ext>
            </a:extLst>
          </p:cNvPr>
          <p:cNvSpPr>
            <a:spLocks noGrp="1"/>
          </p:cNvSpPr>
          <p:nvPr>
            <p:ph idx="1"/>
          </p:nvPr>
        </p:nvSpPr>
        <p:spPr/>
        <p:txBody>
          <a:bodyPr/>
          <a:lstStyle/>
          <a:p>
            <a:r>
              <a:rPr lang="en-GB" dirty="0"/>
              <a:t>Continued from week 6</a:t>
            </a:r>
          </a:p>
          <a:p>
            <a:r>
              <a:rPr lang="en-GB" dirty="0"/>
              <a:t>All data has been obtained by this point for both the RNN and FNN.</a:t>
            </a:r>
          </a:p>
          <a:p>
            <a:r>
              <a:rPr lang="en-GB" dirty="0"/>
              <a:t>Multiple sets of optimal hyperparameters have been identified from each tuning method.</a:t>
            </a:r>
          </a:p>
          <a:p>
            <a:r>
              <a:rPr lang="en-GB" dirty="0"/>
              <a:t>The best hyper-parameter configuration needs to be identified for each set. This will be done using a new network evaluation script.</a:t>
            </a:r>
          </a:p>
          <a:p>
            <a:r>
              <a:rPr lang="en-GB" dirty="0"/>
              <a:t>Prediction plots and analysis will be drawn up.</a:t>
            </a:r>
          </a:p>
          <a:p>
            <a:r>
              <a:rPr lang="en-GB" dirty="0"/>
              <a:t>Comparisons between FNN and RNN performance to be made.</a:t>
            </a:r>
          </a:p>
          <a:p>
            <a:endParaRPr lang="en-GB" dirty="0"/>
          </a:p>
        </p:txBody>
      </p:sp>
    </p:spTree>
    <p:extLst>
      <p:ext uri="{BB962C8B-B14F-4D97-AF65-F5344CB8AC3E}">
        <p14:creationId xmlns:p14="http://schemas.microsoft.com/office/powerpoint/2010/main" val="211872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D2227D-363B-40E2-AF1B-D3707D296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8" y="2166085"/>
            <a:ext cx="6075322" cy="4691916"/>
          </a:xfrm>
          <a:prstGeom prst="rect">
            <a:avLst/>
          </a:prstGeom>
        </p:spPr>
      </p:pic>
      <p:sp>
        <p:nvSpPr>
          <p:cNvPr id="2" name="Title 1">
            <a:extLst>
              <a:ext uri="{FF2B5EF4-FFF2-40B4-BE49-F238E27FC236}">
                <a16:creationId xmlns:a16="http://schemas.microsoft.com/office/drawing/2014/main" id="{79F7896B-2EBF-4AD9-9050-A7188413CF44}"/>
              </a:ext>
            </a:extLst>
          </p:cNvPr>
          <p:cNvSpPr>
            <a:spLocks noGrp="1"/>
          </p:cNvSpPr>
          <p:nvPr>
            <p:ph type="title"/>
          </p:nvPr>
        </p:nvSpPr>
        <p:spPr>
          <a:xfrm>
            <a:off x="300789" y="-172285"/>
            <a:ext cx="10515600" cy="1325563"/>
          </a:xfrm>
        </p:spPr>
        <p:txBody>
          <a:bodyPr/>
          <a:lstStyle/>
          <a:p>
            <a:r>
              <a:rPr lang="en-GB" dirty="0"/>
              <a:t>Prediction plots</a:t>
            </a:r>
          </a:p>
        </p:txBody>
      </p:sp>
      <p:sp>
        <p:nvSpPr>
          <p:cNvPr id="3" name="Content Placeholder 2">
            <a:extLst>
              <a:ext uri="{FF2B5EF4-FFF2-40B4-BE49-F238E27FC236}">
                <a16:creationId xmlns:a16="http://schemas.microsoft.com/office/drawing/2014/main" id="{F4140354-0EF8-4A9F-9825-E1941EFB34DF}"/>
              </a:ext>
            </a:extLst>
          </p:cNvPr>
          <p:cNvSpPr>
            <a:spLocks noGrp="1"/>
          </p:cNvSpPr>
          <p:nvPr>
            <p:ph idx="1"/>
          </p:nvPr>
        </p:nvSpPr>
        <p:spPr>
          <a:xfrm>
            <a:off x="300789" y="879782"/>
            <a:ext cx="11590422" cy="1583322"/>
          </a:xfrm>
        </p:spPr>
        <p:txBody>
          <a:bodyPr>
            <a:noAutofit/>
          </a:bodyPr>
          <a:lstStyle/>
          <a:p>
            <a:pPr marL="0" indent="0">
              <a:buNone/>
            </a:pPr>
            <a:r>
              <a:rPr lang="en-GB" sz="1600" dirty="0"/>
              <a:t>Each set of hyper-parameters will be evaluated 10 times over, this would give 10 different MSE values and 10 corresponding sets of prediction data.  </a:t>
            </a:r>
          </a:p>
          <a:p>
            <a:pPr marL="0" indent="0">
              <a:buNone/>
            </a:pPr>
            <a:r>
              <a:rPr lang="en-GB" sz="1600" dirty="0"/>
              <a:t>Averaging the MSE values is a valid means of analysis but averaging the prediction data is not. This would smooth out any distinct features of the prediction plots.</a:t>
            </a:r>
          </a:p>
          <a:p>
            <a:pPr marL="0" indent="0">
              <a:buNone/>
            </a:pPr>
            <a:r>
              <a:rPr lang="en-GB" sz="1600" dirty="0"/>
              <a:t>To choose which set of prediction plots to use, I find whichever value is closest to the mean from the 10 MSE values (</a:t>
            </a:r>
            <a:r>
              <a:rPr lang="en-GB" sz="1600" i="1" dirty="0" err="1"/>
              <a:t>closest_to_average</a:t>
            </a:r>
            <a:r>
              <a:rPr lang="en-GB" sz="1600" i="1" dirty="0"/>
              <a:t>()</a:t>
            </a:r>
            <a:r>
              <a:rPr lang="en-GB" sz="1600" dirty="0"/>
              <a:t>). I use the 5 prediction plots and 5 individual testing set MSE data from this value.</a:t>
            </a:r>
          </a:p>
        </p:txBody>
      </p:sp>
      <p:pic>
        <p:nvPicPr>
          <p:cNvPr id="4" name="Picture 3">
            <a:extLst>
              <a:ext uri="{FF2B5EF4-FFF2-40B4-BE49-F238E27FC236}">
                <a16:creationId xmlns:a16="http://schemas.microsoft.com/office/drawing/2014/main" id="{C9481AEF-2C41-47E9-A6DD-97ADBCEDFAC6}"/>
              </a:ext>
            </a:extLst>
          </p:cNvPr>
          <p:cNvPicPr>
            <a:picLocks noChangeAspect="1"/>
          </p:cNvPicPr>
          <p:nvPr/>
        </p:nvPicPr>
        <p:blipFill rotWithShape="1">
          <a:blip r:embed="rId3"/>
          <a:srcRect l="2875" t="44631" r="76564" b="40326"/>
          <a:stretch/>
        </p:blipFill>
        <p:spPr>
          <a:xfrm>
            <a:off x="6106231" y="5007446"/>
            <a:ext cx="5784980" cy="1511559"/>
          </a:xfrm>
          <a:prstGeom prst="rect">
            <a:avLst/>
          </a:prstGeom>
        </p:spPr>
      </p:pic>
      <p:pic>
        <p:nvPicPr>
          <p:cNvPr id="8" name="Picture 7">
            <a:extLst>
              <a:ext uri="{FF2B5EF4-FFF2-40B4-BE49-F238E27FC236}">
                <a16:creationId xmlns:a16="http://schemas.microsoft.com/office/drawing/2014/main" id="{165F342A-2E72-408C-9A05-ABEFB15E60DC}"/>
              </a:ext>
            </a:extLst>
          </p:cNvPr>
          <p:cNvPicPr>
            <a:picLocks noChangeAspect="1"/>
          </p:cNvPicPr>
          <p:nvPr/>
        </p:nvPicPr>
        <p:blipFill rotWithShape="1">
          <a:blip r:embed="rId4"/>
          <a:srcRect l="3146" t="4033" r="49919" b="83169"/>
          <a:stretch/>
        </p:blipFill>
        <p:spPr>
          <a:xfrm>
            <a:off x="6106231" y="4171475"/>
            <a:ext cx="3648269" cy="681136"/>
          </a:xfrm>
          <a:prstGeom prst="rect">
            <a:avLst/>
          </a:prstGeom>
        </p:spPr>
      </p:pic>
      <p:sp>
        <p:nvSpPr>
          <p:cNvPr id="11" name="TextBox 10">
            <a:extLst>
              <a:ext uri="{FF2B5EF4-FFF2-40B4-BE49-F238E27FC236}">
                <a16:creationId xmlns:a16="http://schemas.microsoft.com/office/drawing/2014/main" id="{C425A02B-9DEA-4BC3-8708-860C6C9AC6E4}"/>
              </a:ext>
            </a:extLst>
          </p:cNvPr>
          <p:cNvSpPr txBox="1"/>
          <p:nvPr/>
        </p:nvSpPr>
        <p:spPr>
          <a:xfrm>
            <a:off x="6096000" y="2646947"/>
            <a:ext cx="5296678" cy="1384995"/>
          </a:xfrm>
          <a:prstGeom prst="rect">
            <a:avLst/>
          </a:prstGeom>
          <a:noFill/>
        </p:spPr>
        <p:txBody>
          <a:bodyPr wrap="square" rtlCol="0">
            <a:spAutoFit/>
          </a:bodyPr>
          <a:lstStyle/>
          <a:p>
            <a:r>
              <a:rPr lang="en-GB" sz="1200" dirty="0"/>
              <a:t>Images: </a:t>
            </a:r>
            <a:br>
              <a:rPr lang="en-GB" sz="1200" dirty="0"/>
            </a:br>
            <a:r>
              <a:rPr lang="en-GB" sz="1200" dirty="0"/>
              <a:t>Left shows a prediction plot for experiment 3 data for the hyperparameters HN (6, 2), 360 Epochs, 178 Batch size and 0.011 learning rate. The average MSE for all 5 prediction plots was 0.2425.</a:t>
            </a:r>
            <a:br>
              <a:rPr lang="en-GB" sz="1200" dirty="0"/>
            </a:br>
            <a:br>
              <a:rPr lang="en-GB" sz="1200" dirty="0"/>
            </a:br>
            <a:r>
              <a:rPr lang="en-GB" sz="1200" dirty="0"/>
              <a:t>Below shows the functions and relevant code used to select the prediction plot using the value which is closest to the calculated average.</a:t>
            </a:r>
          </a:p>
        </p:txBody>
      </p:sp>
    </p:spTree>
    <p:extLst>
      <p:ext uri="{BB962C8B-B14F-4D97-AF65-F5344CB8AC3E}">
        <p14:creationId xmlns:p14="http://schemas.microsoft.com/office/powerpoint/2010/main" val="3169251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581D6-F240-40D4-9853-8AA8DA7D2393}"/>
              </a:ext>
            </a:extLst>
          </p:cNvPr>
          <p:cNvSpPr>
            <a:spLocks noGrp="1"/>
          </p:cNvSpPr>
          <p:nvPr>
            <p:ph type="title"/>
          </p:nvPr>
        </p:nvSpPr>
        <p:spPr>
          <a:xfrm>
            <a:off x="838199" y="365125"/>
            <a:ext cx="7225863" cy="509861"/>
          </a:xfrm>
        </p:spPr>
        <p:txBody>
          <a:bodyPr>
            <a:normAutofit/>
          </a:bodyPr>
          <a:lstStyle/>
          <a:p>
            <a:r>
              <a:rPr lang="en-GB" sz="2800" dirty="0"/>
              <a:t>Optimal hyperparameters: FNN</a:t>
            </a:r>
          </a:p>
        </p:txBody>
      </p:sp>
      <p:sp>
        <p:nvSpPr>
          <p:cNvPr id="3" name="Content Placeholder 2">
            <a:extLst>
              <a:ext uri="{FF2B5EF4-FFF2-40B4-BE49-F238E27FC236}">
                <a16:creationId xmlns:a16="http://schemas.microsoft.com/office/drawing/2014/main" id="{6682E4B3-B971-4582-BA1C-B3D473D52F0F}"/>
              </a:ext>
            </a:extLst>
          </p:cNvPr>
          <p:cNvSpPr>
            <a:spLocks noGrp="1"/>
          </p:cNvSpPr>
          <p:nvPr>
            <p:ph idx="1"/>
          </p:nvPr>
        </p:nvSpPr>
        <p:spPr>
          <a:xfrm>
            <a:off x="838200" y="1127234"/>
            <a:ext cx="10796752" cy="5123794"/>
          </a:xfrm>
        </p:spPr>
        <p:txBody>
          <a:bodyPr>
            <a:normAutofit fontScale="92500" lnSpcReduction="10000"/>
          </a:bodyPr>
          <a:lstStyle/>
          <a:p>
            <a:pPr marL="0" indent="0">
              <a:buNone/>
            </a:pPr>
            <a:r>
              <a:rPr lang="en-GB" sz="2000" dirty="0"/>
              <a:t>Here the 5 lowest MSE values are displayed, in order of lowest to highest, from a grid search and random search of the FNN</a:t>
            </a:r>
          </a:p>
          <a:p>
            <a:endParaRPr lang="en-GB" sz="2000" dirty="0"/>
          </a:p>
          <a:p>
            <a:r>
              <a:rPr lang="en-GB" sz="2000" dirty="0"/>
              <a:t>Grid Search:</a:t>
            </a:r>
            <a:br>
              <a:rPr lang="en-GB" sz="2000" dirty="0"/>
            </a:br>
            <a:br>
              <a:rPr lang="en-GB" sz="2000" dirty="0"/>
            </a:br>
            <a:r>
              <a:rPr lang="en-GB" sz="2000" dirty="0"/>
              <a:t>1) HN: (4, 4), Epochs: 150, Batch Size: 10, Learn rate: 0.0002, MSE:  0.01899 </a:t>
            </a:r>
            <a:br>
              <a:rPr lang="en-GB" sz="2000" dirty="0"/>
            </a:br>
            <a:r>
              <a:rPr lang="en-GB" sz="2000" dirty="0"/>
              <a:t>2) HN: (4, 4), Epochs: 300, Batch Size: 200, Learn rate: 0.0004, MSE:  0.01942 </a:t>
            </a:r>
            <a:br>
              <a:rPr lang="en-GB" sz="2000" dirty="0"/>
            </a:br>
            <a:r>
              <a:rPr lang="en-GB" sz="2000" dirty="0"/>
              <a:t>3) HN: (4, 4), Epochs: 300, Batch Size: 300, Learn rate: 0.0004, MSE:  0.01943 </a:t>
            </a:r>
            <a:br>
              <a:rPr lang="en-GB" sz="2000" dirty="0"/>
            </a:br>
            <a:r>
              <a:rPr lang="en-GB" sz="2000" dirty="0"/>
              <a:t>4) HN: (6, 4), Epochs: 10, Batch Size: 50, Learn rate: 0.0040, MSE:  0.01973 </a:t>
            </a:r>
            <a:br>
              <a:rPr lang="en-GB" sz="2000" dirty="0"/>
            </a:br>
            <a:r>
              <a:rPr lang="en-GB" sz="2000" dirty="0"/>
              <a:t>5) HN: (4, 2), Epochs: 50, Batch Size: 50, Learn rate: 0.0010, MSE:  0.01977 </a:t>
            </a:r>
          </a:p>
          <a:p>
            <a:pPr marL="0" indent="0">
              <a:buNone/>
            </a:pPr>
            <a:endParaRPr lang="en-GB" sz="2000" dirty="0"/>
          </a:p>
          <a:p>
            <a:r>
              <a:rPr lang="en-GB" sz="2000" dirty="0"/>
              <a:t>Random Search:</a:t>
            </a:r>
            <a:br>
              <a:rPr lang="en-GB" sz="2000" dirty="0"/>
            </a:br>
            <a:br>
              <a:rPr lang="en-GB" sz="2000" dirty="0"/>
            </a:br>
            <a:r>
              <a:rPr lang="en-GB" sz="2000" dirty="0"/>
              <a:t>1) HN: (4, 2), Epochs: 389, Batch Size: 121, Learn rate: 0.0003, MSE:  0.01897 </a:t>
            </a:r>
            <a:br>
              <a:rPr lang="en-GB" sz="2000" dirty="0"/>
            </a:br>
            <a:r>
              <a:rPr lang="en-GB" sz="2000" dirty="0"/>
              <a:t>2) HN: (4, 4), Epochs: 256, Batch Size: 245, Learn rate: 0.0004, MSE:  0.02032 </a:t>
            </a:r>
            <a:br>
              <a:rPr lang="en-GB" sz="2000" dirty="0"/>
            </a:br>
            <a:r>
              <a:rPr lang="en-GB" sz="2000" dirty="0"/>
              <a:t>3) HN: (4, 4), Epochs: 52, Batch Size: 234, Learn rate: 0.0017, MSE:  0.02088 </a:t>
            </a:r>
            <a:br>
              <a:rPr lang="en-GB" sz="2000" dirty="0"/>
            </a:br>
            <a:r>
              <a:rPr lang="en-GB" sz="2000" dirty="0"/>
              <a:t>4) HN: (6, 4), Epochs: 113, Batch Size: 73, Learn rate: 0.0004, MSE:  0.02102 </a:t>
            </a:r>
            <a:br>
              <a:rPr lang="en-GB" sz="2000" dirty="0"/>
            </a:br>
            <a:r>
              <a:rPr lang="en-GB" sz="2000" dirty="0"/>
              <a:t>5) HN: (4, 2), Epochs: 366, Batch Size: 239, Learn rate: 0.0005, MSE:  0.0211 </a:t>
            </a:r>
            <a:br>
              <a:rPr lang="en-GB" sz="2000" dirty="0"/>
            </a:br>
            <a:endParaRPr lang="en-GB" sz="2000" dirty="0"/>
          </a:p>
        </p:txBody>
      </p:sp>
    </p:spTree>
    <p:extLst>
      <p:ext uri="{BB962C8B-B14F-4D97-AF65-F5344CB8AC3E}">
        <p14:creationId xmlns:p14="http://schemas.microsoft.com/office/powerpoint/2010/main" val="1072961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581D6-F240-40D4-9853-8AA8DA7D2393}"/>
              </a:ext>
            </a:extLst>
          </p:cNvPr>
          <p:cNvSpPr>
            <a:spLocks noGrp="1"/>
          </p:cNvSpPr>
          <p:nvPr>
            <p:ph type="title"/>
          </p:nvPr>
        </p:nvSpPr>
        <p:spPr>
          <a:xfrm>
            <a:off x="838199" y="365125"/>
            <a:ext cx="7225863" cy="509861"/>
          </a:xfrm>
        </p:spPr>
        <p:txBody>
          <a:bodyPr>
            <a:normAutofit/>
          </a:bodyPr>
          <a:lstStyle/>
          <a:p>
            <a:r>
              <a:rPr lang="en-GB" sz="2800" dirty="0"/>
              <a:t>Optimal hyperparameters: FNN</a:t>
            </a:r>
          </a:p>
        </p:txBody>
      </p:sp>
      <p:sp>
        <p:nvSpPr>
          <p:cNvPr id="3" name="Content Placeholder 2">
            <a:extLst>
              <a:ext uri="{FF2B5EF4-FFF2-40B4-BE49-F238E27FC236}">
                <a16:creationId xmlns:a16="http://schemas.microsoft.com/office/drawing/2014/main" id="{6682E4B3-B971-4582-BA1C-B3D473D52F0F}"/>
              </a:ext>
            </a:extLst>
          </p:cNvPr>
          <p:cNvSpPr>
            <a:spLocks noGrp="1"/>
          </p:cNvSpPr>
          <p:nvPr>
            <p:ph idx="1"/>
          </p:nvPr>
        </p:nvSpPr>
        <p:spPr>
          <a:xfrm>
            <a:off x="838200" y="1127234"/>
            <a:ext cx="10796752" cy="5218387"/>
          </a:xfrm>
        </p:spPr>
        <p:txBody>
          <a:bodyPr>
            <a:normAutofit lnSpcReduction="10000"/>
          </a:bodyPr>
          <a:lstStyle/>
          <a:p>
            <a:pPr marL="0" indent="0">
              <a:buNone/>
            </a:pPr>
            <a:r>
              <a:rPr lang="en-GB" sz="2000" dirty="0"/>
              <a:t>Here the optimal configurations identified from 4 runs of 250 evaluations for Bayesian Optimization and Random Forest are shown below.</a:t>
            </a:r>
          </a:p>
          <a:p>
            <a:endParaRPr lang="en-GB" sz="2000" dirty="0"/>
          </a:p>
          <a:p>
            <a:r>
              <a:rPr lang="en-GB" sz="2000" dirty="0"/>
              <a:t>Gaussian Process Bayesian Optimization:</a:t>
            </a:r>
            <a:br>
              <a:rPr lang="en-GB" sz="2000" dirty="0"/>
            </a:br>
            <a:br>
              <a:rPr lang="en-GB" sz="2000" dirty="0"/>
            </a:br>
            <a:r>
              <a:rPr lang="en-GB" sz="2000" dirty="0"/>
              <a:t>HN: (4, 8), Epochs: 40, Batch Size: 105, Learn rate: 0.0782, MSE: 0.0225473 </a:t>
            </a:r>
            <a:br>
              <a:rPr lang="en-GB" sz="2000" dirty="0"/>
            </a:br>
            <a:r>
              <a:rPr lang="en-GB" sz="2000" dirty="0"/>
              <a:t>HN: (4, 2), Epochs: 133, Batch Size: 143, Learn rate: 0.0008, MSE: 0.0240329</a:t>
            </a:r>
            <a:br>
              <a:rPr lang="en-GB" sz="2000" dirty="0"/>
            </a:br>
            <a:r>
              <a:rPr lang="en-GB" sz="2000" dirty="0"/>
              <a:t>HN: (4, 8), Epochs: 60, Batch Size: 87, Learn rate: 0.0804, MSE: 0.0265405</a:t>
            </a:r>
            <a:br>
              <a:rPr lang="en-GB" sz="2000" dirty="0"/>
            </a:br>
            <a:r>
              <a:rPr lang="en-GB" sz="2000" dirty="0"/>
              <a:t>HN: (4, 10), Epochs: 226, Batch Size: 162, Learn rate: 0.0498, MSE: 0.0201380</a:t>
            </a:r>
          </a:p>
          <a:p>
            <a:pPr marL="0" indent="0">
              <a:buNone/>
            </a:pPr>
            <a:endParaRPr lang="en-GB" sz="2000" dirty="0"/>
          </a:p>
          <a:p>
            <a:r>
              <a:rPr lang="en-GB" sz="2000" dirty="0"/>
              <a:t>Random Forest:</a:t>
            </a:r>
            <a:br>
              <a:rPr lang="en-GB" sz="2000" dirty="0"/>
            </a:br>
            <a:br>
              <a:rPr lang="en-GB" sz="2000" dirty="0"/>
            </a:br>
            <a:r>
              <a:rPr lang="en-GB" sz="2000" dirty="0"/>
              <a:t>HN: (6, 8), Epochs: 52, Batch Size: 256, Learn rate: 0.0515, MSE: 0.0246905</a:t>
            </a:r>
            <a:br>
              <a:rPr lang="en-GB" sz="2000" dirty="0"/>
            </a:br>
            <a:r>
              <a:rPr lang="en-GB" sz="2000" dirty="0"/>
              <a:t>HN: (4, 8), Epochs: 119, Batch Size: 265, Learn rate: 0.0912, MSE: 0.0232382</a:t>
            </a:r>
            <a:br>
              <a:rPr lang="en-GB" sz="2000" dirty="0"/>
            </a:br>
            <a:r>
              <a:rPr lang="en-GB" sz="2000" dirty="0"/>
              <a:t>HN: (4, 6), Epochs: 355, Batch Size: 157, Learn rate: 0.0858, MSE: 0.0258024</a:t>
            </a:r>
            <a:br>
              <a:rPr lang="en-GB" sz="2000" dirty="0"/>
            </a:br>
            <a:r>
              <a:rPr lang="en-GB" sz="2000" dirty="0"/>
              <a:t>HN: (4, 10), Epochs: 59, Batch Size: 184, Learn rate: 0.0465, MSE: 0.0277703</a:t>
            </a:r>
          </a:p>
          <a:p>
            <a:pPr marL="0" indent="0">
              <a:buNone/>
            </a:pPr>
            <a:r>
              <a:rPr lang="en-GB" sz="2000" dirty="0"/>
              <a:t>    </a:t>
            </a:r>
          </a:p>
        </p:txBody>
      </p:sp>
    </p:spTree>
    <p:extLst>
      <p:ext uri="{BB962C8B-B14F-4D97-AF65-F5344CB8AC3E}">
        <p14:creationId xmlns:p14="http://schemas.microsoft.com/office/powerpoint/2010/main" val="2307642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581D6-F240-40D4-9853-8AA8DA7D2393}"/>
              </a:ext>
            </a:extLst>
          </p:cNvPr>
          <p:cNvSpPr>
            <a:spLocks noGrp="1"/>
          </p:cNvSpPr>
          <p:nvPr>
            <p:ph type="title"/>
          </p:nvPr>
        </p:nvSpPr>
        <p:spPr>
          <a:xfrm>
            <a:off x="838199" y="365125"/>
            <a:ext cx="7225863" cy="509861"/>
          </a:xfrm>
        </p:spPr>
        <p:txBody>
          <a:bodyPr>
            <a:normAutofit/>
          </a:bodyPr>
          <a:lstStyle/>
          <a:p>
            <a:r>
              <a:rPr lang="en-GB" sz="2800" dirty="0"/>
              <a:t>Optimal hyperparameters: RNN</a:t>
            </a:r>
          </a:p>
        </p:txBody>
      </p:sp>
      <p:sp>
        <p:nvSpPr>
          <p:cNvPr id="3" name="Content Placeholder 2">
            <a:extLst>
              <a:ext uri="{FF2B5EF4-FFF2-40B4-BE49-F238E27FC236}">
                <a16:creationId xmlns:a16="http://schemas.microsoft.com/office/drawing/2014/main" id="{6682E4B3-B971-4582-BA1C-B3D473D52F0F}"/>
              </a:ext>
            </a:extLst>
          </p:cNvPr>
          <p:cNvSpPr>
            <a:spLocks noGrp="1"/>
          </p:cNvSpPr>
          <p:nvPr>
            <p:ph idx="1"/>
          </p:nvPr>
        </p:nvSpPr>
        <p:spPr>
          <a:xfrm>
            <a:off x="838200" y="1127233"/>
            <a:ext cx="10407732" cy="5525815"/>
          </a:xfrm>
        </p:spPr>
        <p:txBody>
          <a:bodyPr>
            <a:normAutofit fontScale="92500" lnSpcReduction="20000"/>
          </a:bodyPr>
          <a:lstStyle/>
          <a:p>
            <a:pPr marL="0" indent="0">
              <a:buNone/>
            </a:pPr>
            <a:r>
              <a:rPr lang="en-GB" sz="2000" dirty="0"/>
              <a:t>Here the 5 lowest MSE values are displayed, in order of lowest to highest, from a grid search and random search of the RNN.</a:t>
            </a:r>
          </a:p>
          <a:p>
            <a:endParaRPr lang="en-GB" sz="2000" dirty="0"/>
          </a:p>
          <a:p>
            <a:r>
              <a:rPr lang="en-GB" sz="2000" dirty="0"/>
              <a:t>Grid Search:</a:t>
            </a:r>
          </a:p>
          <a:p>
            <a:pPr marL="0" indent="0">
              <a:buNone/>
            </a:pPr>
            <a:r>
              <a:rPr lang="en-GB" sz="2000" dirty="0"/>
              <a:t>1) HN: 4,  Epochs: 25,  Batch Size: 200,  Learn rate: 0.1000, MSE:  0.02127 </a:t>
            </a:r>
          </a:p>
          <a:p>
            <a:pPr marL="0" indent="0">
              <a:buNone/>
            </a:pPr>
            <a:r>
              <a:rPr lang="en-GB" sz="2000" dirty="0"/>
              <a:t>2) HN: 2,  Epochs: 50,  Batch Size: 250,  Learn rate: 0.1000, MSE:  0.02177 </a:t>
            </a:r>
          </a:p>
          <a:p>
            <a:pPr marL="0" indent="0">
              <a:buNone/>
            </a:pPr>
            <a:r>
              <a:rPr lang="en-GB" sz="2000" dirty="0"/>
              <a:t>3) HN: 6,  Epochs: 350,  Batch Size: 10,  Learn rate: 0.0001, MSE:  0.02245 </a:t>
            </a:r>
          </a:p>
          <a:p>
            <a:pPr marL="0" indent="0">
              <a:buNone/>
            </a:pPr>
            <a:r>
              <a:rPr lang="en-GB" sz="2000" dirty="0"/>
              <a:t>4) HN: 6,  Epochs: 10,  Batch Size: 80,  Learn rate: 0.1000, MSE:  0.02247 </a:t>
            </a:r>
          </a:p>
          <a:p>
            <a:pPr marL="0" indent="0">
              <a:buNone/>
            </a:pPr>
            <a:r>
              <a:rPr lang="en-GB" sz="2000" dirty="0"/>
              <a:t>5) HN: 2,  Epochs: 25,  Batch Size: 50,  Learn rate: 0.0100, MSE:  0.02252 </a:t>
            </a:r>
            <a:br>
              <a:rPr lang="en-GB" sz="2000" dirty="0"/>
            </a:br>
            <a:endParaRPr lang="en-GB" sz="2000" dirty="0"/>
          </a:p>
          <a:p>
            <a:r>
              <a:rPr lang="en-GB" sz="2000" dirty="0"/>
              <a:t>Random Search:</a:t>
            </a:r>
          </a:p>
          <a:p>
            <a:pPr marL="0" indent="0">
              <a:buNone/>
            </a:pPr>
            <a:r>
              <a:rPr lang="en-GB" sz="2000" dirty="0"/>
              <a:t>1) HN: 4, Epochs: 264, Batch Size: 166, Learn rate: 0.0013, MSE:  0.02197 </a:t>
            </a:r>
          </a:p>
          <a:p>
            <a:pPr marL="0" indent="0">
              <a:buNone/>
            </a:pPr>
            <a:r>
              <a:rPr lang="en-GB" sz="2000" dirty="0"/>
              <a:t>2) HN: 3, Epochs: 43, Batch Size: 229, Learn rate: 0.0669, MSE:  0.02269 </a:t>
            </a:r>
          </a:p>
          <a:p>
            <a:pPr marL="0" indent="0">
              <a:buNone/>
            </a:pPr>
            <a:r>
              <a:rPr lang="en-GB" sz="2000" dirty="0"/>
              <a:t>3) HN: 5, Epochs: 295, Batch Size: 195, Learn rate: 0.0013, MSE:  0.02304 </a:t>
            </a:r>
          </a:p>
          <a:p>
            <a:pPr marL="0" indent="0">
              <a:buNone/>
            </a:pPr>
            <a:r>
              <a:rPr lang="en-GB" sz="2000" dirty="0"/>
              <a:t>4) HN: 3, Epochs: 382, Batch Size: 122, Learn rate: 0.0533, MSE:   0.02307 </a:t>
            </a:r>
          </a:p>
          <a:p>
            <a:pPr marL="0" indent="0">
              <a:buNone/>
            </a:pPr>
            <a:r>
              <a:rPr lang="en-GB" sz="2000" dirty="0"/>
              <a:t>5) HN: 2, Epochs: 96, Batch Size: 210, Learn rate: 0.0933, MSE: 0.02322 </a:t>
            </a:r>
            <a:br>
              <a:rPr lang="en-GB" sz="2000" dirty="0"/>
            </a:br>
            <a:endParaRPr lang="en-GB" sz="2000" dirty="0"/>
          </a:p>
        </p:txBody>
      </p:sp>
    </p:spTree>
    <p:extLst>
      <p:ext uri="{BB962C8B-B14F-4D97-AF65-F5344CB8AC3E}">
        <p14:creationId xmlns:p14="http://schemas.microsoft.com/office/powerpoint/2010/main" val="3024749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581D6-F240-40D4-9853-8AA8DA7D2393}"/>
              </a:ext>
            </a:extLst>
          </p:cNvPr>
          <p:cNvSpPr>
            <a:spLocks noGrp="1"/>
          </p:cNvSpPr>
          <p:nvPr>
            <p:ph type="title"/>
          </p:nvPr>
        </p:nvSpPr>
        <p:spPr>
          <a:xfrm>
            <a:off x="838199" y="365125"/>
            <a:ext cx="7225863" cy="509861"/>
          </a:xfrm>
        </p:spPr>
        <p:txBody>
          <a:bodyPr>
            <a:normAutofit/>
          </a:bodyPr>
          <a:lstStyle/>
          <a:p>
            <a:r>
              <a:rPr lang="en-GB" sz="2800" dirty="0"/>
              <a:t>Optimal hyperparameters: RNN</a:t>
            </a:r>
          </a:p>
        </p:txBody>
      </p:sp>
      <p:sp>
        <p:nvSpPr>
          <p:cNvPr id="3" name="Content Placeholder 2">
            <a:extLst>
              <a:ext uri="{FF2B5EF4-FFF2-40B4-BE49-F238E27FC236}">
                <a16:creationId xmlns:a16="http://schemas.microsoft.com/office/drawing/2014/main" id="{6682E4B3-B971-4582-BA1C-B3D473D52F0F}"/>
              </a:ext>
            </a:extLst>
          </p:cNvPr>
          <p:cNvSpPr>
            <a:spLocks noGrp="1"/>
          </p:cNvSpPr>
          <p:nvPr>
            <p:ph idx="1"/>
          </p:nvPr>
        </p:nvSpPr>
        <p:spPr>
          <a:xfrm>
            <a:off x="838200" y="1127234"/>
            <a:ext cx="10796752" cy="5218387"/>
          </a:xfrm>
        </p:spPr>
        <p:txBody>
          <a:bodyPr>
            <a:normAutofit/>
          </a:bodyPr>
          <a:lstStyle/>
          <a:p>
            <a:pPr marL="0" indent="0">
              <a:buNone/>
            </a:pPr>
            <a:r>
              <a:rPr lang="en-GB" sz="2000" dirty="0"/>
              <a:t>Here the optimal configurations identified from 4 runs of 250 evaluations for Bayesian Optimization and Random Forest are shown below.</a:t>
            </a:r>
          </a:p>
          <a:p>
            <a:endParaRPr lang="en-GB" sz="2000" dirty="0"/>
          </a:p>
          <a:p>
            <a:r>
              <a:rPr lang="en-GB" sz="2000" dirty="0"/>
              <a:t>Gaussian Process Bayesian Optimization:</a:t>
            </a:r>
            <a:br>
              <a:rPr lang="en-GB" sz="2000" dirty="0"/>
            </a:br>
            <a:br>
              <a:rPr lang="en-GB" sz="2000" dirty="0"/>
            </a:br>
            <a:r>
              <a:rPr lang="en-GB" sz="2000" dirty="0"/>
              <a:t>HN: 2, Epochs: 181, Batch Size: 127, Learn rate: 0.0412, MSE: 0.0265513</a:t>
            </a:r>
            <a:br>
              <a:rPr lang="en-GB" sz="2000" dirty="0"/>
            </a:br>
            <a:r>
              <a:rPr lang="en-GB" sz="2000" dirty="0"/>
              <a:t>HN: 2, Epochs: 120, Batch Size: 37, Learn rate: 0.0176, MSE: 0.0256411</a:t>
            </a:r>
            <a:br>
              <a:rPr lang="en-GB" sz="2000" dirty="0"/>
            </a:br>
            <a:r>
              <a:rPr lang="en-GB" sz="2000" dirty="0"/>
              <a:t>HN: 2, Epochs: 237, Batch Size: 139, Learn rate: 0.0377, MSE: 0.0280923</a:t>
            </a:r>
            <a:br>
              <a:rPr lang="en-GB" sz="2000" dirty="0"/>
            </a:br>
            <a:r>
              <a:rPr lang="en-GB" sz="2000" dirty="0"/>
              <a:t>HN: 7, Epochs: 329, Batch Size: 30, Learn rate: 0.0057, MSE: 0.0247069</a:t>
            </a:r>
          </a:p>
          <a:p>
            <a:pPr marL="0" indent="0">
              <a:buNone/>
            </a:pPr>
            <a:endParaRPr lang="en-GB" sz="2000" dirty="0"/>
          </a:p>
          <a:p>
            <a:r>
              <a:rPr lang="en-GB" sz="2000" dirty="0"/>
              <a:t>Random Forest:</a:t>
            </a:r>
            <a:br>
              <a:rPr lang="en-GB" sz="2000" dirty="0"/>
            </a:br>
            <a:br>
              <a:rPr lang="en-GB" sz="2000" dirty="0"/>
            </a:br>
            <a:r>
              <a:rPr lang="en-GB" sz="2000" dirty="0"/>
              <a:t>HN: 2, Epochs: 260, Batch Size: 195, Learn rate: 0.0318, MSE: 0.0247944</a:t>
            </a:r>
            <a:br>
              <a:rPr lang="en-GB" sz="2000" dirty="0"/>
            </a:br>
            <a:r>
              <a:rPr lang="en-GB" sz="2000" dirty="0"/>
              <a:t>HN: 9, Epochs: 381, Batch Size: 135, Learn rate: 0.0003, MSE: 0.0325094</a:t>
            </a:r>
            <a:br>
              <a:rPr lang="en-GB" sz="2000" dirty="0"/>
            </a:br>
            <a:r>
              <a:rPr lang="en-GB" sz="2000" dirty="0"/>
              <a:t>HN: 2, Epochs: 252, Batch Size: 105, Learn rate: 0.0301, MSE: 0.0264637</a:t>
            </a:r>
            <a:br>
              <a:rPr lang="en-GB" sz="2000" dirty="0"/>
            </a:br>
            <a:r>
              <a:rPr lang="en-GB" sz="2000" dirty="0"/>
              <a:t>HN: 9, Epochs: 348, Batch Size: 82, Learn rate: 0.0989, MSE: 0.0316177    </a:t>
            </a:r>
          </a:p>
        </p:txBody>
      </p:sp>
    </p:spTree>
    <p:extLst>
      <p:ext uri="{BB962C8B-B14F-4D97-AF65-F5344CB8AC3E}">
        <p14:creationId xmlns:p14="http://schemas.microsoft.com/office/powerpoint/2010/main" val="3657299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348F-9B6D-4BD6-B1C4-1775EB57F7B8}"/>
              </a:ext>
            </a:extLst>
          </p:cNvPr>
          <p:cNvSpPr>
            <a:spLocks noGrp="1"/>
          </p:cNvSpPr>
          <p:nvPr>
            <p:ph type="title"/>
          </p:nvPr>
        </p:nvSpPr>
        <p:spPr>
          <a:xfrm>
            <a:off x="838200" y="-59990"/>
            <a:ext cx="10515600" cy="1325563"/>
          </a:xfrm>
        </p:spPr>
        <p:txBody>
          <a:bodyPr/>
          <a:lstStyle/>
          <a:p>
            <a:r>
              <a:rPr lang="en-GB" dirty="0"/>
              <a:t>High data variation</a:t>
            </a:r>
          </a:p>
        </p:txBody>
      </p:sp>
      <p:sp>
        <p:nvSpPr>
          <p:cNvPr id="3" name="Content Placeholder 2">
            <a:extLst>
              <a:ext uri="{FF2B5EF4-FFF2-40B4-BE49-F238E27FC236}">
                <a16:creationId xmlns:a16="http://schemas.microsoft.com/office/drawing/2014/main" id="{C2EAF7A5-839E-4DDA-9364-73BFD2CEE703}"/>
              </a:ext>
            </a:extLst>
          </p:cNvPr>
          <p:cNvSpPr>
            <a:spLocks noGrp="1"/>
          </p:cNvSpPr>
          <p:nvPr>
            <p:ph idx="1"/>
          </p:nvPr>
        </p:nvSpPr>
        <p:spPr>
          <a:xfrm>
            <a:off x="725905" y="1128156"/>
            <a:ext cx="10515600" cy="5938617"/>
          </a:xfrm>
        </p:spPr>
        <p:txBody>
          <a:bodyPr>
            <a:normAutofit fontScale="55000" lnSpcReduction="20000"/>
          </a:bodyPr>
          <a:lstStyle/>
          <a:p>
            <a:pPr marL="0" indent="0" algn="l" fontAlgn="base">
              <a:buNone/>
            </a:pPr>
            <a:r>
              <a:rPr lang="en-GB" dirty="0">
                <a:solidFill>
                  <a:srgbClr val="000000"/>
                </a:solidFill>
                <a:latin typeface="Calibri" panose="020F0502020204030204" pitchFamily="34" charset="0"/>
              </a:rPr>
              <a:t>Despite looping 10 network evaluations, there is still significant variation in the results. From the results I identified the lowest MSE (average of 10). From two sets of evaluations, I concluded different results. This makes it hard to identify the ‘optimal’ solution from a set of ‘optimal’ solutions. See below.</a:t>
            </a:r>
            <a:endParaRPr lang="en-GB" sz="2800" b="0" i="0" dirty="0">
              <a:solidFill>
                <a:srgbClr val="000000"/>
              </a:solidFill>
              <a:effectLst/>
              <a:latin typeface="Calibri" panose="020F0502020204030204" pitchFamily="34" charset="0"/>
            </a:endParaRPr>
          </a:p>
          <a:p>
            <a:pPr marL="0" indent="0" algn="l" fontAlgn="base">
              <a:buNone/>
            </a:pPr>
            <a:r>
              <a:rPr lang="en-GB" sz="2800" b="0" i="0" dirty="0">
                <a:solidFill>
                  <a:srgbClr val="000000"/>
                </a:solidFill>
                <a:effectLst/>
                <a:latin typeface="Calibri" panose="020F0502020204030204" pitchFamily="34" charset="0"/>
              </a:rPr>
              <a:t>From Network Evaluations 1.txt. Lowest MSE for each method:</a:t>
            </a:r>
          </a:p>
          <a:p>
            <a:pPr fontAlgn="base"/>
            <a:r>
              <a:rPr lang="en-GB" sz="2800" b="0" i="0" dirty="0">
                <a:solidFill>
                  <a:srgbClr val="000000"/>
                </a:solidFill>
                <a:effectLst/>
                <a:latin typeface="Calibri" panose="020F0502020204030204" pitchFamily="34" charset="0"/>
              </a:rPr>
              <a:t>Random Search  MSE 0.0366 HN: (4, 4), Epochs: 256, Batch Size: 245, Learn rate: 0.0004</a:t>
            </a:r>
          </a:p>
          <a:p>
            <a:pPr algn="l" fontAlgn="base"/>
            <a:r>
              <a:rPr lang="en-GB" sz="2800" b="0" i="0" dirty="0">
                <a:solidFill>
                  <a:srgbClr val="000000"/>
                </a:solidFill>
                <a:effectLst/>
                <a:latin typeface="Calibri" panose="020F0502020204030204" pitchFamily="34" charset="0"/>
              </a:rPr>
              <a:t>Grid Search:        MSE 0.0386 HN: (4, 2), Epochs: 50, Batch Size: 50, Learn rate: 0.0010</a:t>
            </a:r>
          </a:p>
          <a:p>
            <a:pPr algn="l" fontAlgn="base"/>
            <a:r>
              <a:rPr lang="en-GB" sz="2800" b="0" i="0" dirty="0">
                <a:solidFill>
                  <a:srgbClr val="000000"/>
                </a:solidFill>
                <a:effectLst/>
                <a:latin typeface="Calibri" panose="020F0502020204030204" pitchFamily="34" charset="0"/>
              </a:rPr>
              <a:t>Random Forest:  MSE 0.0394 HN: (4, 10), Epochs: 59, Batch Size: 184, Learn rate: 0.0465</a:t>
            </a:r>
          </a:p>
          <a:p>
            <a:pPr algn="l" fontAlgn="base"/>
            <a:r>
              <a:rPr lang="en-GB" sz="2800" b="0" i="0" dirty="0">
                <a:solidFill>
                  <a:srgbClr val="000000"/>
                </a:solidFill>
                <a:effectLst/>
                <a:latin typeface="Calibri" panose="020F0502020204030204" pitchFamily="34" charset="0"/>
              </a:rPr>
              <a:t>Bayesian:             MSE 0.0469 HN: (2, 8), Epochs: 71, Batch Size: 106, Learn rate: 0.0114</a:t>
            </a:r>
            <a:br>
              <a:rPr lang="en-GB" sz="2800" b="0" i="0" dirty="0">
                <a:solidFill>
                  <a:srgbClr val="000000"/>
                </a:solidFill>
                <a:effectLst/>
                <a:latin typeface="Calibri" panose="020F0502020204030204" pitchFamily="34" charset="0"/>
              </a:rPr>
            </a:br>
            <a:endParaRPr lang="en-GB" sz="2800" b="0" i="0" dirty="0">
              <a:solidFill>
                <a:srgbClr val="000000"/>
              </a:solidFill>
              <a:effectLst/>
              <a:latin typeface="Calibri" panose="020F0502020204030204" pitchFamily="34" charset="0"/>
            </a:endParaRPr>
          </a:p>
          <a:p>
            <a:pPr marL="0" indent="0" algn="l" fontAlgn="base">
              <a:buNone/>
            </a:pPr>
            <a:r>
              <a:rPr lang="en-GB" sz="2800" b="0" i="0" dirty="0">
                <a:solidFill>
                  <a:srgbClr val="000000"/>
                </a:solidFill>
                <a:effectLst/>
                <a:latin typeface="Calibri" panose="020F0502020204030204" pitchFamily="34" charset="0"/>
              </a:rPr>
              <a:t>From Network Evaluations 2.txt. Lowest MSE for each method:</a:t>
            </a:r>
          </a:p>
          <a:p>
            <a:pPr algn="l" fontAlgn="base"/>
            <a:r>
              <a:rPr lang="en-GB" sz="2800" b="0" i="0" dirty="0">
                <a:solidFill>
                  <a:srgbClr val="000000"/>
                </a:solidFill>
                <a:effectLst/>
                <a:latin typeface="Calibri" panose="020F0502020204030204" pitchFamily="34" charset="0"/>
              </a:rPr>
              <a:t>Grid:                     MSE 0.0351 HN: (4, 4), Epochs: 150, Batch Size: 10, Learn rate: 0.0002</a:t>
            </a:r>
          </a:p>
          <a:p>
            <a:pPr algn="l" fontAlgn="base"/>
            <a:r>
              <a:rPr lang="en-GB" sz="2800" b="0" i="0" dirty="0">
                <a:solidFill>
                  <a:srgbClr val="000000"/>
                </a:solidFill>
                <a:effectLst/>
                <a:latin typeface="Calibri" panose="020F0502020204030204" pitchFamily="34" charset="0"/>
              </a:rPr>
              <a:t>Random:              MSE 0.0396 HN: (4, 4), Epochs: 52, Batch Size: 234, Learn rate: 0.0017</a:t>
            </a:r>
          </a:p>
          <a:p>
            <a:pPr algn="l" fontAlgn="base"/>
            <a:r>
              <a:rPr lang="en-GB" sz="2800" b="0" i="0" dirty="0">
                <a:solidFill>
                  <a:srgbClr val="000000"/>
                </a:solidFill>
                <a:effectLst/>
                <a:latin typeface="Calibri" panose="020F0502020204030204" pitchFamily="34" charset="0"/>
              </a:rPr>
              <a:t>Random Forest:  MSE 0.0390 HN: (4, 6), Epochs: 355, Batch Size: 157, Learn rate: 0.0858</a:t>
            </a:r>
          </a:p>
          <a:p>
            <a:pPr algn="l" fontAlgn="base"/>
            <a:r>
              <a:rPr lang="en-GB" sz="2800" b="0" i="0" dirty="0">
                <a:solidFill>
                  <a:srgbClr val="000000"/>
                </a:solidFill>
                <a:effectLst/>
                <a:latin typeface="Calibri" panose="020F0502020204030204" pitchFamily="34" charset="0"/>
              </a:rPr>
              <a:t>Bayesian:             MSE 0.0397 HN: (10, 8), Epochs: 334, Batch Size: 31, Learn rate: 0.1000</a:t>
            </a:r>
            <a:endParaRPr lang="en-GB" dirty="0">
              <a:solidFill>
                <a:srgbClr val="000000"/>
              </a:solidFill>
              <a:latin typeface="Calibri" panose="020F0502020204030204" pitchFamily="34" charset="0"/>
            </a:endParaRPr>
          </a:p>
          <a:p>
            <a:pPr marL="0" indent="0" algn="l" fontAlgn="base">
              <a:buNone/>
            </a:pPr>
            <a:r>
              <a:rPr lang="en-GB" sz="2800" b="0" i="0" dirty="0">
                <a:solidFill>
                  <a:srgbClr val="000000"/>
                </a:solidFill>
                <a:effectLst/>
                <a:latin typeface="Calibri" panose="020F0502020204030204" pitchFamily="34" charset="0"/>
              </a:rPr>
              <a:t>I tested one configuration 12 times, giving a total of 120 evaluations since each test loops 10 times. HN: (2, 8), Epochs: 71, Batch Size: 106, Learn rate: 0.0114. This gave the MSE value results;</a:t>
            </a:r>
          </a:p>
          <a:p>
            <a:pPr marL="0" indent="0">
              <a:buNone/>
            </a:pPr>
            <a:r>
              <a:rPr lang="en-GB" dirty="0"/>
              <a:t>[0.0744,0.0567,0.0742, 0.0811,0.0469,0.0914, 0.0822, 0.0481, 0.0668, 0.0412, 0.0677, 0.0522] (12 runs of script)</a:t>
            </a:r>
          </a:p>
          <a:p>
            <a:pPr marL="0" indent="0">
              <a:buNone/>
            </a:pPr>
            <a:r>
              <a:rPr lang="en-GB" dirty="0"/>
              <a:t>Mean = 0.0652 +/- 0.0154.  i.e. a standard deviations of +/- 24% !!!</a:t>
            </a:r>
          </a:p>
          <a:p>
            <a:pPr marL="0" indent="0">
              <a:buNone/>
            </a:pPr>
            <a:r>
              <a:rPr lang="en-GB" dirty="0"/>
              <a:t>To rectify this, I will instead evaluate each set of hyperparameters 100 times. This will give a statistically significant sample size and much more consistent means and standard deviations. Then I will carefully compare the both mean and the standard deviation to help me pick out optimal hyperparameters. </a:t>
            </a:r>
            <a:r>
              <a:rPr lang="en-GB" dirty="0">
                <a:solidFill>
                  <a:srgbClr val="FF0000"/>
                </a:solidFill>
              </a:rPr>
              <a:t>In following slides, each hyperparameter set was evaluated 100 times, the optimal value found from each tuning method was evaluated a further 200 times.</a:t>
            </a:r>
          </a:p>
        </p:txBody>
      </p:sp>
    </p:spTree>
    <p:extLst>
      <p:ext uri="{BB962C8B-B14F-4D97-AF65-F5344CB8AC3E}">
        <p14:creationId xmlns:p14="http://schemas.microsoft.com/office/powerpoint/2010/main" val="19832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5DD3-E952-40E2-B75A-FBAA93B212D9}"/>
              </a:ext>
            </a:extLst>
          </p:cNvPr>
          <p:cNvSpPr>
            <a:spLocks noGrp="1"/>
          </p:cNvSpPr>
          <p:nvPr>
            <p:ph type="title"/>
          </p:nvPr>
        </p:nvSpPr>
        <p:spPr>
          <a:xfrm>
            <a:off x="605590" y="-229644"/>
            <a:ext cx="10515600" cy="1325563"/>
          </a:xfrm>
        </p:spPr>
        <p:txBody>
          <a:bodyPr>
            <a:normAutofit/>
          </a:bodyPr>
          <a:lstStyle/>
          <a:p>
            <a:r>
              <a:rPr lang="en-GB" sz="2800" b="1" dirty="0"/>
              <a:t>Comparing the optimal solutions</a:t>
            </a:r>
          </a:p>
        </p:txBody>
      </p:sp>
      <p:sp>
        <p:nvSpPr>
          <p:cNvPr id="3" name="Content Placeholder 2">
            <a:extLst>
              <a:ext uri="{FF2B5EF4-FFF2-40B4-BE49-F238E27FC236}">
                <a16:creationId xmlns:a16="http://schemas.microsoft.com/office/drawing/2014/main" id="{4DFBAE3E-40C1-4F71-8206-B69B93F08363}"/>
              </a:ext>
            </a:extLst>
          </p:cNvPr>
          <p:cNvSpPr>
            <a:spLocks noGrp="1"/>
          </p:cNvSpPr>
          <p:nvPr>
            <p:ph idx="1"/>
          </p:nvPr>
        </p:nvSpPr>
        <p:spPr>
          <a:xfrm>
            <a:off x="605590" y="742782"/>
            <a:ext cx="10515600" cy="5802397"/>
          </a:xfrm>
        </p:spPr>
        <p:txBody>
          <a:bodyPr>
            <a:normAutofit/>
          </a:bodyPr>
          <a:lstStyle/>
          <a:p>
            <a:pPr marL="0" indent="0">
              <a:buNone/>
            </a:pPr>
            <a:r>
              <a:rPr lang="en-GB" sz="1600" dirty="0"/>
              <a:t>The optimal solution for each method for both the RNN and FNN was identified. Each of these will undergo 200 further evaluations and have their prediction data plotted. From these plots I will compare between FNN and RNN output for each method. After analysing the prediction plots (shown in following slides) enabled a grade to be given to the performance of each method, relative to the same Network type (FFN grades not correlated to RNN, standalone between networks).</a:t>
            </a:r>
          </a:p>
          <a:p>
            <a:r>
              <a:rPr lang="en-GB" sz="1600" dirty="0"/>
              <a:t>FNN:</a:t>
            </a:r>
            <a:br>
              <a:rPr lang="en-GB" sz="1600" dirty="0"/>
            </a:br>
            <a:r>
              <a:rPr lang="en-GB" sz="1600" dirty="0"/>
              <a:t>Grid -         HN: (4,2), Epochs: 50, Batch Size: 50, Learn rate: 0.001,        MSE: (0.0321 ± 0.0059)  A/B (as good as Bayesian)</a:t>
            </a:r>
            <a:br>
              <a:rPr lang="en-GB" sz="1600" dirty="0"/>
            </a:br>
            <a:r>
              <a:rPr lang="en-GB" sz="1600" dirty="0"/>
              <a:t>Random -  HN: (6,4), Epochs: 113, Batch Size: 73, Learn rate: 0.0004,   MSE: (0.0318 ± 0.0051)    C</a:t>
            </a:r>
            <a:br>
              <a:rPr lang="en-GB" sz="1600" dirty="0"/>
            </a:br>
            <a:r>
              <a:rPr lang="en-GB" sz="1600" dirty="0"/>
              <a:t>R Forest -  HN: (4,10), Epochs: 59, Batch Size: 184, Learn rate: 0.0465, MSE: (0.0416 ± 0.0100)    D</a:t>
            </a:r>
            <a:br>
              <a:rPr lang="en-GB" sz="1600" dirty="0"/>
            </a:br>
            <a:r>
              <a:rPr lang="en-GB" sz="1600" dirty="0"/>
              <a:t>Bayesian - HN: (4,2), Epochs: 133, Batch Size: 143, Learn rate: 0.0008, MSE: (0.0332 ± 0.0060)   A/B</a:t>
            </a:r>
          </a:p>
          <a:p>
            <a:r>
              <a:rPr lang="en-GB" sz="1600" dirty="0"/>
              <a:t>RNN:</a:t>
            </a:r>
            <a:br>
              <a:rPr lang="en-GB" sz="1600" dirty="0"/>
            </a:br>
            <a:r>
              <a:rPr lang="en-GB" sz="1600" dirty="0"/>
              <a:t>Grid -         HN: 6, Epochs: 350, Batch Size: 10, Learn rate: 0.0001,         MSE: (0.0425 ± 0.0067)     C</a:t>
            </a:r>
            <a:br>
              <a:rPr lang="en-GB" sz="1600" dirty="0"/>
            </a:br>
            <a:r>
              <a:rPr lang="en-GB" sz="1600" dirty="0"/>
              <a:t>Random -  HN: 4, Epochs: 264, Batch Size: 166, Learn rate: 0.0013,       MSE: (0.0404 ± 0.0100)    B</a:t>
            </a:r>
            <a:br>
              <a:rPr lang="en-GB" sz="1600" dirty="0"/>
            </a:br>
            <a:r>
              <a:rPr lang="en-GB" sz="1600" dirty="0"/>
              <a:t>R Forest -  HN: 9, Epochs: 381, Batch Size: 135, Learn rate: 0.0003        MSE: (0.0361 ± 0.0048)     A</a:t>
            </a:r>
            <a:br>
              <a:rPr lang="en-GB" sz="1600" dirty="0"/>
            </a:br>
            <a:r>
              <a:rPr lang="en-GB" sz="1600" dirty="0"/>
              <a:t>Bayesian - HN: 2, Epochs: 120, Batch Size: 37, Learn rate: 0.0176,         MSE: (0.0581 ± 0.0237)     D</a:t>
            </a:r>
          </a:p>
          <a:p>
            <a:pPr marL="0" indent="0">
              <a:buNone/>
            </a:pPr>
            <a:r>
              <a:rPr lang="en-GB" sz="1600" dirty="0"/>
              <a:t>For the FNN, each method, besides random forest, identified hyperparameters which consistently gave low errors. It can also be inferred that epochs and learning rate are the two most significant hyperparameters. Batch size is not as significant, if it was, we would see batch sizes lower than 100 in all cases as per the 2D epoch v batch size heat map plot. However, it does still contribute to the overall accuracy to some degree as all batch size values are less than 200 (300 was our upper limit). Hidden neuron configurations do not seem to have too much of an effect, although using the more optimal of these enables access to even lower errors.</a:t>
            </a:r>
          </a:p>
          <a:p>
            <a:pPr marL="0" indent="0">
              <a:buNone/>
            </a:pPr>
            <a:r>
              <a:rPr lang="en-GB" sz="1600" dirty="0"/>
              <a:t>This was not the case for the RNN. Only grid search and random forest found optimal values which gave a reasonably low mean squared error. The random search configuration had a particularly bad performance, with a very high MSE and variance despite lying within the optimal region as would be concluded according to the heat map analysis.</a:t>
            </a:r>
          </a:p>
        </p:txBody>
      </p:sp>
    </p:spTree>
    <p:extLst>
      <p:ext uri="{BB962C8B-B14F-4D97-AF65-F5344CB8AC3E}">
        <p14:creationId xmlns:p14="http://schemas.microsoft.com/office/powerpoint/2010/main" val="351969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065B-87D6-4171-B5BC-20AF2F0B6F64}"/>
              </a:ext>
            </a:extLst>
          </p:cNvPr>
          <p:cNvSpPr>
            <a:spLocks noGrp="1"/>
          </p:cNvSpPr>
          <p:nvPr>
            <p:ph type="title"/>
          </p:nvPr>
        </p:nvSpPr>
        <p:spPr/>
        <p:txBody>
          <a:bodyPr/>
          <a:lstStyle/>
          <a:p>
            <a:r>
              <a:rPr lang="en-GB" dirty="0"/>
              <a:t>Prediction plots</a:t>
            </a:r>
          </a:p>
        </p:txBody>
      </p:sp>
      <p:sp>
        <p:nvSpPr>
          <p:cNvPr id="3" name="Content Placeholder 2">
            <a:extLst>
              <a:ext uri="{FF2B5EF4-FFF2-40B4-BE49-F238E27FC236}">
                <a16:creationId xmlns:a16="http://schemas.microsoft.com/office/drawing/2014/main" id="{7AC26B8A-BF38-49E0-9A21-7661E0897A21}"/>
              </a:ext>
            </a:extLst>
          </p:cNvPr>
          <p:cNvSpPr>
            <a:spLocks noGrp="1"/>
          </p:cNvSpPr>
          <p:nvPr>
            <p:ph idx="1"/>
          </p:nvPr>
        </p:nvSpPr>
        <p:spPr/>
        <p:txBody>
          <a:bodyPr/>
          <a:lstStyle/>
          <a:p>
            <a:pPr marL="0" indent="0">
              <a:buNone/>
            </a:pPr>
            <a:r>
              <a:rPr lang="en-GB" dirty="0"/>
              <a:t>The following slides will show 5 prediction plots for each method, for both the FNN and RNN in turn. The average error from the testing set used for the particular plot, is displayed in the legend.</a:t>
            </a:r>
          </a:p>
          <a:p>
            <a:pPr marL="0" indent="0">
              <a:buNone/>
            </a:pPr>
            <a:endParaRPr lang="en-GB" dirty="0"/>
          </a:p>
          <a:p>
            <a:pPr marL="0" indent="0">
              <a:buNone/>
            </a:pPr>
            <a:r>
              <a:rPr lang="en-GB" dirty="0"/>
              <a:t>Some selected plots will be produced to show the most optimal configuration and to illustrate some comparisons.</a:t>
            </a:r>
          </a:p>
        </p:txBody>
      </p:sp>
    </p:spTree>
    <p:extLst>
      <p:ext uri="{BB962C8B-B14F-4D97-AF65-F5344CB8AC3E}">
        <p14:creationId xmlns:p14="http://schemas.microsoft.com/office/powerpoint/2010/main" val="2519498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463BE-5213-429F-8CE1-CA859AABB04E}"/>
              </a:ext>
            </a:extLst>
          </p:cNvPr>
          <p:cNvSpPr>
            <a:spLocks noGrp="1"/>
          </p:cNvSpPr>
          <p:nvPr>
            <p:ph idx="1"/>
          </p:nvPr>
        </p:nvSpPr>
        <p:spPr>
          <a:xfrm>
            <a:off x="1252415" y="501660"/>
            <a:ext cx="3499338" cy="1206744"/>
          </a:xfrm>
        </p:spPr>
        <p:txBody>
          <a:bodyPr/>
          <a:lstStyle/>
          <a:p>
            <a:pPr marL="0" indent="0">
              <a:buNone/>
            </a:pPr>
            <a:r>
              <a:rPr lang="en-GB" dirty="0"/>
              <a:t>HPO_grid_search.py</a:t>
            </a:r>
          </a:p>
        </p:txBody>
      </p:sp>
      <p:pic>
        <p:nvPicPr>
          <p:cNvPr id="4" name="Picture 3">
            <a:extLst>
              <a:ext uri="{FF2B5EF4-FFF2-40B4-BE49-F238E27FC236}">
                <a16:creationId xmlns:a16="http://schemas.microsoft.com/office/drawing/2014/main" id="{C58ABBC9-C824-4D48-A3A1-4C95716657D9}"/>
              </a:ext>
            </a:extLst>
          </p:cNvPr>
          <p:cNvPicPr>
            <a:picLocks noChangeAspect="1"/>
          </p:cNvPicPr>
          <p:nvPr/>
        </p:nvPicPr>
        <p:blipFill rotWithShape="1">
          <a:blip r:embed="rId2"/>
          <a:srcRect l="57781" t="16004" r="23601" b="34741"/>
          <a:stretch/>
        </p:blipFill>
        <p:spPr>
          <a:xfrm>
            <a:off x="547780" y="1441916"/>
            <a:ext cx="4908608" cy="4638125"/>
          </a:xfrm>
          <a:prstGeom prst="rect">
            <a:avLst/>
          </a:prstGeom>
        </p:spPr>
      </p:pic>
      <p:sp>
        <p:nvSpPr>
          <p:cNvPr id="5" name="Content Placeholder 2">
            <a:extLst>
              <a:ext uri="{FF2B5EF4-FFF2-40B4-BE49-F238E27FC236}">
                <a16:creationId xmlns:a16="http://schemas.microsoft.com/office/drawing/2014/main" id="{116DE257-46BB-4331-801C-9010076E78FE}"/>
              </a:ext>
            </a:extLst>
          </p:cNvPr>
          <p:cNvSpPr txBox="1">
            <a:spLocks/>
          </p:cNvSpPr>
          <p:nvPr/>
        </p:nvSpPr>
        <p:spPr>
          <a:xfrm>
            <a:off x="6650195" y="501660"/>
            <a:ext cx="3772177" cy="1206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HPO_random_search.py</a:t>
            </a:r>
          </a:p>
        </p:txBody>
      </p:sp>
      <p:pic>
        <p:nvPicPr>
          <p:cNvPr id="6" name="Picture 5">
            <a:extLst>
              <a:ext uri="{FF2B5EF4-FFF2-40B4-BE49-F238E27FC236}">
                <a16:creationId xmlns:a16="http://schemas.microsoft.com/office/drawing/2014/main" id="{3040FE25-CFF7-4BB9-9A1F-836E7A35024B}"/>
              </a:ext>
            </a:extLst>
          </p:cNvPr>
          <p:cNvPicPr>
            <a:picLocks noChangeAspect="1"/>
          </p:cNvPicPr>
          <p:nvPr/>
        </p:nvPicPr>
        <p:blipFill rotWithShape="1">
          <a:blip r:embed="rId3"/>
          <a:srcRect l="57245" t="18673" r="23187" b="34052"/>
          <a:stretch/>
        </p:blipFill>
        <p:spPr>
          <a:xfrm>
            <a:off x="6096000" y="1411292"/>
            <a:ext cx="5411031" cy="4668749"/>
          </a:xfrm>
          <a:prstGeom prst="rect">
            <a:avLst/>
          </a:prstGeom>
        </p:spPr>
      </p:pic>
    </p:spTree>
    <p:extLst>
      <p:ext uri="{BB962C8B-B14F-4D97-AF65-F5344CB8AC3E}">
        <p14:creationId xmlns:p14="http://schemas.microsoft.com/office/powerpoint/2010/main" val="3306524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248653" y="-159780"/>
            <a:ext cx="10515600" cy="1325563"/>
          </a:xfrm>
        </p:spPr>
        <p:txBody>
          <a:bodyPr>
            <a:normAutofit/>
          </a:bodyPr>
          <a:lstStyle/>
          <a:p>
            <a:r>
              <a:rPr lang="en-GB" sz="2000" dirty="0"/>
              <a:t>FNN Grid Search</a:t>
            </a:r>
          </a:p>
        </p:txBody>
      </p:sp>
      <p:pic>
        <p:nvPicPr>
          <p:cNvPr id="15" name="Picture 14" descr="A screenshot of a cell phone&#10;&#10;Description automatically generated">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201" y="221859"/>
            <a:ext cx="4269598" cy="318885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160" y="240144"/>
            <a:ext cx="4269598" cy="3188856"/>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73222"/>
            <a:ext cx="4269598" cy="3188856"/>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1201" y="3567655"/>
            <a:ext cx="4269598" cy="3188856"/>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2402" y="3604225"/>
            <a:ext cx="4269598" cy="3188856"/>
          </a:xfrm>
          <a:prstGeom prst="rect">
            <a:avLst/>
          </a:prstGeom>
        </p:spPr>
      </p:pic>
      <p:sp>
        <p:nvSpPr>
          <p:cNvPr id="24" name="TextBox 23">
            <a:extLst>
              <a:ext uri="{FF2B5EF4-FFF2-40B4-BE49-F238E27FC236}">
                <a16:creationId xmlns:a16="http://schemas.microsoft.com/office/drawing/2014/main" id="{F7003069-2184-47AA-9C07-8C31DCB05059}"/>
              </a:ext>
            </a:extLst>
          </p:cNvPr>
          <p:cNvSpPr txBox="1"/>
          <p:nvPr/>
        </p:nvSpPr>
        <p:spPr>
          <a:xfrm>
            <a:off x="248653" y="784144"/>
            <a:ext cx="3818021" cy="2031325"/>
          </a:xfrm>
          <a:prstGeom prst="rect">
            <a:avLst/>
          </a:prstGeom>
          <a:noFill/>
        </p:spPr>
        <p:txBody>
          <a:bodyPr wrap="square" rtlCol="0">
            <a:spAutoFit/>
          </a:bodyPr>
          <a:lstStyle/>
          <a:p>
            <a:r>
              <a:rPr lang="en-GB" dirty="0"/>
              <a:t>HN: (4, 2), Epochs: 50, Batch Size: 50, Learn rate: 0.0010</a:t>
            </a:r>
          </a:p>
          <a:p>
            <a:r>
              <a:rPr lang="en-GB" dirty="0"/>
              <a:t>MSE: (0.0321 ± 0.0059),</a:t>
            </a:r>
          </a:p>
          <a:p>
            <a:r>
              <a:rPr lang="en-GB" dirty="0"/>
              <a:t>Mean Error: (0.1783 ± 0.0169)</a:t>
            </a:r>
          </a:p>
          <a:p>
            <a:endParaRPr lang="en-GB" dirty="0"/>
          </a:p>
          <a:p>
            <a:r>
              <a:rPr lang="en-GB" dirty="0"/>
              <a:t>3 good plots (7, 18, 22)  A/B</a:t>
            </a:r>
          </a:p>
          <a:p>
            <a:r>
              <a:rPr lang="en-GB" dirty="0"/>
              <a:t>2 decent (3, 9)</a:t>
            </a:r>
          </a:p>
        </p:txBody>
      </p:sp>
    </p:spTree>
    <p:extLst>
      <p:ext uri="{BB962C8B-B14F-4D97-AF65-F5344CB8AC3E}">
        <p14:creationId xmlns:p14="http://schemas.microsoft.com/office/powerpoint/2010/main" val="4156547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184484" y="-123685"/>
            <a:ext cx="10515600" cy="1325563"/>
          </a:xfrm>
        </p:spPr>
        <p:txBody>
          <a:bodyPr>
            <a:normAutofit/>
          </a:bodyPr>
          <a:lstStyle/>
          <a:p>
            <a:r>
              <a:rPr lang="en-GB" sz="2000" dirty="0"/>
              <a:t>FNN Random Search</a:t>
            </a:r>
          </a:p>
        </p:txBody>
      </p:sp>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1201" y="221859"/>
            <a:ext cx="4269597" cy="3188856"/>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0160" y="240144"/>
            <a:ext cx="4269597" cy="3188856"/>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573222"/>
            <a:ext cx="4269597" cy="3188856"/>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61201" y="3567655"/>
            <a:ext cx="4269597" cy="3188856"/>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402" y="3604225"/>
            <a:ext cx="4269597" cy="3188856"/>
          </a:xfrm>
          <a:prstGeom prst="rect">
            <a:avLst/>
          </a:prstGeom>
        </p:spPr>
      </p:pic>
      <p:sp>
        <p:nvSpPr>
          <p:cNvPr id="3" name="TextBox 2">
            <a:extLst>
              <a:ext uri="{FF2B5EF4-FFF2-40B4-BE49-F238E27FC236}">
                <a16:creationId xmlns:a16="http://schemas.microsoft.com/office/drawing/2014/main" id="{CCABC88B-1489-48C0-887C-CDA6CF5AB3FA}"/>
              </a:ext>
            </a:extLst>
          </p:cNvPr>
          <p:cNvSpPr txBox="1"/>
          <p:nvPr/>
        </p:nvSpPr>
        <p:spPr>
          <a:xfrm>
            <a:off x="184484" y="856334"/>
            <a:ext cx="3776717" cy="2308324"/>
          </a:xfrm>
          <a:prstGeom prst="rect">
            <a:avLst/>
          </a:prstGeom>
          <a:noFill/>
        </p:spPr>
        <p:txBody>
          <a:bodyPr wrap="square" rtlCol="0">
            <a:spAutoFit/>
          </a:bodyPr>
          <a:lstStyle/>
          <a:p>
            <a:r>
              <a:rPr lang="en-GB" dirty="0"/>
              <a:t>HN: (6, 4), Epochs: 113, Batch Size: 73, Learn rate: 0.0004</a:t>
            </a:r>
          </a:p>
          <a:p>
            <a:r>
              <a:rPr lang="en-GB" dirty="0"/>
              <a:t>MSE: (0.0318 ± 0.0051), </a:t>
            </a:r>
          </a:p>
          <a:p>
            <a:r>
              <a:rPr lang="en-GB" dirty="0"/>
              <a:t>Mean Error: (0.1777 ± 0.0144)</a:t>
            </a:r>
          </a:p>
          <a:p>
            <a:endParaRPr lang="en-GB" dirty="0"/>
          </a:p>
          <a:p>
            <a:r>
              <a:rPr lang="en-GB" dirty="0"/>
              <a:t>2 good plots (7,18) C</a:t>
            </a:r>
          </a:p>
          <a:p>
            <a:r>
              <a:rPr lang="en-GB" dirty="0"/>
              <a:t>1 decent plot (9)</a:t>
            </a:r>
          </a:p>
          <a:p>
            <a:r>
              <a:rPr lang="en-GB" dirty="0"/>
              <a:t>2 bad (3,22)</a:t>
            </a:r>
          </a:p>
        </p:txBody>
      </p:sp>
    </p:spTree>
    <p:extLst>
      <p:ext uri="{BB962C8B-B14F-4D97-AF65-F5344CB8AC3E}">
        <p14:creationId xmlns:p14="http://schemas.microsoft.com/office/powerpoint/2010/main" val="1433629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192505" y="-159780"/>
            <a:ext cx="10515600" cy="1325563"/>
          </a:xfrm>
        </p:spPr>
        <p:txBody>
          <a:bodyPr>
            <a:normAutofit/>
          </a:bodyPr>
          <a:lstStyle/>
          <a:p>
            <a:r>
              <a:rPr lang="en-GB" sz="2000" dirty="0"/>
              <a:t>FNN Random Forest</a:t>
            </a:r>
          </a:p>
        </p:txBody>
      </p:sp>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1201" y="221859"/>
            <a:ext cx="4269597" cy="3188855"/>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0160" y="240144"/>
            <a:ext cx="4269597" cy="3188855"/>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573222"/>
            <a:ext cx="4269597" cy="3188855"/>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61201" y="3567655"/>
            <a:ext cx="4269597" cy="3188855"/>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402" y="3604225"/>
            <a:ext cx="4269597" cy="3188855"/>
          </a:xfrm>
          <a:prstGeom prst="rect">
            <a:avLst/>
          </a:prstGeom>
        </p:spPr>
      </p:pic>
      <p:sp>
        <p:nvSpPr>
          <p:cNvPr id="3" name="TextBox 2">
            <a:extLst>
              <a:ext uri="{FF2B5EF4-FFF2-40B4-BE49-F238E27FC236}">
                <a16:creationId xmlns:a16="http://schemas.microsoft.com/office/drawing/2014/main" id="{6E029C18-20BF-4B12-BE80-5319909BEAE9}"/>
              </a:ext>
            </a:extLst>
          </p:cNvPr>
          <p:cNvSpPr txBox="1"/>
          <p:nvPr/>
        </p:nvSpPr>
        <p:spPr>
          <a:xfrm>
            <a:off x="192505" y="784144"/>
            <a:ext cx="3874169" cy="2585323"/>
          </a:xfrm>
          <a:prstGeom prst="rect">
            <a:avLst/>
          </a:prstGeom>
          <a:noFill/>
        </p:spPr>
        <p:txBody>
          <a:bodyPr wrap="square" rtlCol="0">
            <a:spAutoFit/>
          </a:bodyPr>
          <a:lstStyle/>
          <a:p>
            <a:r>
              <a:rPr lang="en-GB" dirty="0"/>
              <a:t>HN: (4, 10), Epochs: 59, Batch Size: 184, Learn rate: 0.0465</a:t>
            </a:r>
          </a:p>
          <a:p>
            <a:r>
              <a:rPr lang="en-GB" dirty="0"/>
              <a:t>MSE: (0.0416 ± 0.0100), </a:t>
            </a:r>
          </a:p>
          <a:p>
            <a:r>
              <a:rPr lang="en-GB" dirty="0"/>
              <a:t>Mean Error: (0.2026 ± 0.0233)</a:t>
            </a:r>
          </a:p>
          <a:p>
            <a:endParaRPr lang="en-GB" dirty="0"/>
          </a:p>
          <a:p>
            <a:r>
              <a:rPr lang="en-GB" dirty="0"/>
              <a:t>1 good (7) D</a:t>
            </a:r>
          </a:p>
          <a:p>
            <a:r>
              <a:rPr lang="en-GB" dirty="0"/>
              <a:t>2 decent (18,22)</a:t>
            </a:r>
          </a:p>
          <a:p>
            <a:r>
              <a:rPr lang="en-GB" dirty="0"/>
              <a:t>2 bad (3,9)</a:t>
            </a:r>
            <a:br>
              <a:rPr lang="en-GB" dirty="0"/>
            </a:br>
            <a:endParaRPr lang="en-GB" dirty="0"/>
          </a:p>
        </p:txBody>
      </p:sp>
    </p:spTree>
    <p:extLst>
      <p:ext uri="{BB962C8B-B14F-4D97-AF65-F5344CB8AC3E}">
        <p14:creationId xmlns:p14="http://schemas.microsoft.com/office/powerpoint/2010/main" val="3119479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168442" y="-163790"/>
            <a:ext cx="10515600" cy="1325563"/>
          </a:xfrm>
        </p:spPr>
        <p:txBody>
          <a:bodyPr>
            <a:normAutofit/>
          </a:bodyPr>
          <a:lstStyle/>
          <a:p>
            <a:r>
              <a:rPr lang="en-GB" sz="2000" dirty="0"/>
              <a:t>FNN Bayesian</a:t>
            </a:r>
          </a:p>
        </p:txBody>
      </p:sp>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1201" y="221859"/>
            <a:ext cx="4269596" cy="3188855"/>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0160" y="240144"/>
            <a:ext cx="4269596" cy="3188855"/>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573222"/>
            <a:ext cx="4269596" cy="3188855"/>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61201" y="3567655"/>
            <a:ext cx="4269596" cy="3188855"/>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402" y="3604225"/>
            <a:ext cx="4269596" cy="3188855"/>
          </a:xfrm>
          <a:prstGeom prst="rect">
            <a:avLst/>
          </a:prstGeom>
        </p:spPr>
      </p:pic>
      <p:sp>
        <p:nvSpPr>
          <p:cNvPr id="3" name="TextBox 2">
            <a:extLst>
              <a:ext uri="{FF2B5EF4-FFF2-40B4-BE49-F238E27FC236}">
                <a16:creationId xmlns:a16="http://schemas.microsoft.com/office/drawing/2014/main" id="{7181EE0B-D75F-4D9A-A097-6BDB928EF4CB}"/>
              </a:ext>
            </a:extLst>
          </p:cNvPr>
          <p:cNvSpPr txBox="1"/>
          <p:nvPr/>
        </p:nvSpPr>
        <p:spPr>
          <a:xfrm>
            <a:off x="168442" y="776123"/>
            <a:ext cx="3878386" cy="2585323"/>
          </a:xfrm>
          <a:prstGeom prst="rect">
            <a:avLst/>
          </a:prstGeom>
          <a:noFill/>
        </p:spPr>
        <p:txBody>
          <a:bodyPr wrap="square" rtlCol="0">
            <a:spAutoFit/>
          </a:bodyPr>
          <a:lstStyle/>
          <a:p>
            <a:r>
              <a:rPr lang="en-GB" dirty="0"/>
              <a:t>HN: (4, 2), Epochs: 133, Batch Size: 143, Learn rate: 0.0008</a:t>
            </a:r>
          </a:p>
          <a:p>
            <a:r>
              <a:rPr lang="en-GB" dirty="0"/>
              <a:t>MSE: (0.0332 ± 0.0060), </a:t>
            </a:r>
          </a:p>
          <a:p>
            <a:r>
              <a:rPr lang="en-GB" dirty="0"/>
              <a:t>Mean Error: (0.1814 ± 0.0170)</a:t>
            </a:r>
          </a:p>
          <a:p>
            <a:endParaRPr lang="en-GB" dirty="0"/>
          </a:p>
          <a:p>
            <a:r>
              <a:rPr lang="en-GB" dirty="0"/>
              <a:t>3 good plots (7,18,22) A/B</a:t>
            </a:r>
          </a:p>
          <a:p>
            <a:r>
              <a:rPr lang="en-GB" dirty="0"/>
              <a:t>2 decent (3,9) </a:t>
            </a:r>
          </a:p>
          <a:p>
            <a:r>
              <a:rPr lang="en-GB" dirty="0"/>
              <a:t>(same as grid search)</a:t>
            </a:r>
          </a:p>
          <a:p>
            <a:endParaRPr lang="en-GB" dirty="0"/>
          </a:p>
        </p:txBody>
      </p:sp>
    </p:spTree>
    <p:extLst>
      <p:ext uri="{BB962C8B-B14F-4D97-AF65-F5344CB8AC3E}">
        <p14:creationId xmlns:p14="http://schemas.microsoft.com/office/powerpoint/2010/main" val="409227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368968" y="-196883"/>
            <a:ext cx="10515600" cy="1325563"/>
          </a:xfrm>
        </p:spPr>
        <p:txBody>
          <a:bodyPr>
            <a:normAutofit/>
          </a:bodyPr>
          <a:lstStyle/>
          <a:p>
            <a:r>
              <a:rPr lang="en-GB" sz="2000" dirty="0"/>
              <a:t>RNN Grid Search</a:t>
            </a:r>
          </a:p>
        </p:txBody>
      </p:sp>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1201" y="221859"/>
            <a:ext cx="4269596" cy="3188854"/>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0160" y="240144"/>
            <a:ext cx="4269596" cy="3188854"/>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573222"/>
            <a:ext cx="4269596" cy="3188854"/>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61201" y="3567655"/>
            <a:ext cx="4269596" cy="3188854"/>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402" y="3604225"/>
            <a:ext cx="4269596" cy="3188854"/>
          </a:xfrm>
          <a:prstGeom prst="rect">
            <a:avLst/>
          </a:prstGeom>
        </p:spPr>
      </p:pic>
      <p:sp>
        <p:nvSpPr>
          <p:cNvPr id="3" name="TextBox 2">
            <a:extLst>
              <a:ext uri="{FF2B5EF4-FFF2-40B4-BE49-F238E27FC236}">
                <a16:creationId xmlns:a16="http://schemas.microsoft.com/office/drawing/2014/main" id="{43AAA1A3-7957-4CA1-9A67-F2A6FB886DB4}"/>
              </a:ext>
            </a:extLst>
          </p:cNvPr>
          <p:cNvSpPr txBox="1"/>
          <p:nvPr/>
        </p:nvSpPr>
        <p:spPr>
          <a:xfrm>
            <a:off x="368968" y="784144"/>
            <a:ext cx="3697706" cy="2308324"/>
          </a:xfrm>
          <a:prstGeom prst="rect">
            <a:avLst/>
          </a:prstGeom>
          <a:noFill/>
        </p:spPr>
        <p:txBody>
          <a:bodyPr wrap="square" rtlCol="0">
            <a:spAutoFit/>
          </a:bodyPr>
          <a:lstStyle/>
          <a:p>
            <a:r>
              <a:rPr lang="en-GB" dirty="0"/>
              <a:t>HN: 6, Epochs: 350, Batch Size: 10, Learn rate: 0.0001</a:t>
            </a:r>
            <a:br>
              <a:rPr lang="en-GB" dirty="0"/>
            </a:br>
            <a:r>
              <a:rPr lang="en-GB" dirty="0"/>
              <a:t>MSE(0.0425 ± 0.0067), </a:t>
            </a:r>
          </a:p>
          <a:p>
            <a:r>
              <a:rPr lang="en-GB" dirty="0"/>
              <a:t>Mean Error: (0.2056 ± 0.0162)</a:t>
            </a:r>
          </a:p>
          <a:p>
            <a:endParaRPr lang="en-GB" dirty="0"/>
          </a:p>
          <a:p>
            <a:r>
              <a:rPr lang="en-GB" dirty="0"/>
              <a:t>1 good plot (7) C</a:t>
            </a:r>
          </a:p>
          <a:p>
            <a:r>
              <a:rPr lang="en-GB" dirty="0"/>
              <a:t>1 decent (18)</a:t>
            </a:r>
          </a:p>
          <a:p>
            <a:r>
              <a:rPr lang="en-GB" dirty="0"/>
              <a:t>3 bad (3,9,22)</a:t>
            </a:r>
          </a:p>
        </p:txBody>
      </p:sp>
    </p:spTree>
    <p:extLst>
      <p:ext uri="{BB962C8B-B14F-4D97-AF65-F5344CB8AC3E}">
        <p14:creationId xmlns:p14="http://schemas.microsoft.com/office/powerpoint/2010/main" val="133671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368968" y="-210737"/>
            <a:ext cx="10515600" cy="1325563"/>
          </a:xfrm>
        </p:spPr>
        <p:txBody>
          <a:bodyPr>
            <a:normAutofit/>
          </a:bodyPr>
          <a:lstStyle/>
          <a:p>
            <a:r>
              <a:rPr lang="en-GB" sz="2000" dirty="0"/>
              <a:t>RNN Random Search</a:t>
            </a:r>
          </a:p>
        </p:txBody>
      </p:sp>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1201" y="221859"/>
            <a:ext cx="4269595" cy="3188854"/>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0160" y="240144"/>
            <a:ext cx="4269595" cy="3188854"/>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573222"/>
            <a:ext cx="4269595" cy="3188854"/>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61201" y="3567655"/>
            <a:ext cx="4269595" cy="3188854"/>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402" y="3604225"/>
            <a:ext cx="4269595" cy="3188854"/>
          </a:xfrm>
          <a:prstGeom prst="rect">
            <a:avLst/>
          </a:prstGeom>
        </p:spPr>
      </p:pic>
      <p:sp>
        <p:nvSpPr>
          <p:cNvPr id="3" name="TextBox 2">
            <a:extLst>
              <a:ext uri="{FF2B5EF4-FFF2-40B4-BE49-F238E27FC236}">
                <a16:creationId xmlns:a16="http://schemas.microsoft.com/office/drawing/2014/main" id="{E52CB824-C2D7-4ACC-B77E-BD8C5DA7A240}"/>
              </a:ext>
            </a:extLst>
          </p:cNvPr>
          <p:cNvSpPr txBox="1"/>
          <p:nvPr/>
        </p:nvSpPr>
        <p:spPr>
          <a:xfrm>
            <a:off x="368968" y="784144"/>
            <a:ext cx="3697706" cy="2862322"/>
          </a:xfrm>
          <a:prstGeom prst="rect">
            <a:avLst/>
          </a:prstGeom>
          <a:noFill/>
        </p:spPr>
        <p:txBody>
          <a:bodyPr wrap="square" rtlCol="0">
            <a:spAutoFit/>
          </a:bodyPr>
          <a:lstStyle/>
          <a:p>
            <a:r>
              <a:rPr lang="en-GB" dirty="0"/>
              <a:t>HN: 4, Epochs: 264, Batch Size: 166, Learn rate: 0.0013</a:t>
            </a:r>
            <a:br>
              <a:rPr lang="en-GB" dirty="0"/>
            </a:br>
            <a:r>
              <a:rPr lang="en-GB" dirty="0"/>
              <a:t>MSE(0.0404 ± 0.0100), </a:t>
            </a:r>
          </a:p>
          <a:p>
            <a:r>
              <a:rPr lang="en-GB" dirty="0"/>
              <a:t>Mean Error: (0.1994 ± 0.0248)</a:t>
            </a:r>
          </a:p>
          <a:p>
            <a:endParaRPr lang="en-GB" dirty="0"/>
          </a:p>
          <a:p>
            <a:r>
              <a:rPr lang="en-GB" dirty="0"/>
              <a:t>3 good plots ( 7, 18, 22) B</a:t>
            </a:r>
          </a:p>
          <a:p>
            <a:r>
              <a:rPr lang="en-GB" dirty="0"/>
              <a:t>2 bad plot (3, 9)</a:t>
            </a:r>
          </a:p>
          <a:p>
            <a:r>
              <a:rPr lang="en-GB" dirty="0"/>
              <a:t>The prediction is very linear and underfitted. No attempt to match the data curving.</a:t>
            </a:r>
          </a:p>
        </p:txBody>
      </p:sp>
    </p:spTree>
    <p:extLst>
      <p:ext uri="{BB962C8B-B14F-4D97-AF65-F5344CB8AC3E}">
        <p14:creationId xmlns:p14="http://schemas.microsoft.com/office/powerpoint/2010/main" val="3741176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368968" y="-159780"/>
            <a:ext cx="10515600" cy="1325563"/>
          </a:xfrm>
        </p:spPr>
        <p:txBody>
          <a:bodyPr>
            <a:normAutofit/>
          </a:bodyPr>
          <a:lstStyle/>
          <a:p>
            <a:r>
              <a:rPr lang="en-GB" sz="2000" dirty="0"/>
              <a:t>RNN Random Forest</a:t>
            </a:r>
          </a:p>
        </p:txBody>
      </p:sp>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1202" y="221859"/>
            <a:ext cx="4269593" cy="3188853"/>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0161" y="240144"/>
            <a:ext cx="4269593" cy="3188853"/>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573222"/>
            <a:ext cx="4269593" cy="3188853"/>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61202" y="3567655"/>
            <a:ext cx="4269593" cy="3188853"/>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403" y="3604225"/>
            <a:ext cx="4269593" cy="3188853"/>
          </a:xfrm>
          <a:prstGeom prst="rect">
            <a:avLst/>
          </a:prstGeom>
        </p:spPr>
      </p:pic>
      <p:sp>
        <p:nvSpPr>
          <p:cNvPr id="3" name="TextBox 2">
            <a:extLst>
              <a:ext uri="{FF2B5EF4-FFF2-40B4-BE49-F238E27FC236}">
                <a16:creationId xmlns:a16="http://schemas.microsoft.com/office/drawing/2014/main" id="{27CF9F83-CC61-4448-AEE7-2A0D8B22BEE4}"/>
              </a:ext>
            </a:extLst>
          </p:cNvPr>
          <p:cNvSpPr txBox="1"/>
          <p:nvPr/>
        </p:nvSpPr>
        <p:spPr>
          <a:xfrm>
            <a:off x="368968" y="784144"/>
            <a:ext cx="3697706" cy="2862322"/>
          </a:xfrm>
          <a:prstGeom prst="rect">
            <a:avLst/>
          </a:prstGeom>
          <a:noFill/>
        </p:spPr>
        <p:txBody>
          <a:bodyPr wrap="square" rtlCol="0">
            <a:spAutoFit/>
          </a:bodyPr>
          <a:lstStyle/>
          <a:p>
            <a:r>
              <a:rPr lang="en-GB" dirty="0"/>
              <a:t>HN: 9, Epochs: 381, Batch Size: 135, Learn rate: 0.0003</a:t>
            </a:r>
            <a:br>
              <a:rPr lang="en-GB" dirty="0"/>
            </a:br>
            <a:r>
              <a:rPr lang="en-GB" dirty="0"/>
              <a:t>MSE: (0.0361 ± 0.0048), </a:t>
            </a:r>
            <a:br>
              <a:rPr lang="en-GB" dirty="0"/>
            </a:br>
            <a:r>
              <a:rPr lang="en-GB" dirty="0"/>
              <a:t>Mean Error: (0.1895 ± 0.0125)</a:t>
            </a:r>
          </a:p>
          <a:p>
            <a:endParaRPr lang="en-GB" dirty="0"/>
          </a:p>
          <a:p>
            <a:r>
              <a:rPr lang="en-GB" dirty="0"/>
              <a:t>3 good plots (7, 18, 22) A</a:t>
            </a:r>
          </a:p>
          <a:p>
            <a:r>
              <a:rPr lang="en-GB" dirty="0"/>
              <a:t>1 decent (9)</a:t>
            </a:r>
          </a:p>
          <a:p>
            <a:r>
              <a:rPr lang="en-GB" dirty="0"/>
              <a:t>1 bad (3)</a:t>
            </a:r>
          </a:p>
          <a:p>
            <a:r>
              <a:rPr lang="en-GB" dirty="0"/>
              <a:t>The only RNN configuration to get an MSE below 0.0400 </a:t>
            </a:r>
          </a:p>
        </p:txBody>
      </p:sp>
    </p:spTree>
    <p:extLst>
      <p:ext uri="{BB962C8B-B14F-4D97-AF65-F5344CB8AC3E}">
        <p14:creationId xmlns:p14="http://schemas.microsoft.com/office/powerpoint/2010/main" val="308739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368968" y="-159780"/>
            <a:ext cx="10515600" cy="1325563"/>
          </a:xfrm>
        </p:spPr>
        <p:txBody>
          <a:bodyPr>
            <a:normAutofit/>
          </a:bodyPr>
          <a:lstStyle/>
          <a:p>
            <a:r>
              <a:rPr lang="en-GB" sz="2000" dirty="0"/>
              <a:t>RNN Bayesian</a:t>
            </a:r>
          </a:p>
        </p:txBody>
      </p:sp>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1202" y="221859"/>
            <a:ext cx="4269593" cy="3188853"/>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0161" y="240144"/>
            <a:ext cx="4269593" cy="3188853"/>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573222"/>
            <a:ext cx="4269593" cy="3188853"/>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61202" y="3567655"/>
            <a:ext cx="4269593" cy="3188853"/>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403" y="3604225"/>
            <a:ext cx="4269593" cy="3188853"/>
          </a:xfrm>
          <a:prstGeom prst="rect">
            <a:avLst/>
          </a:prstGeom>
        </p:spPr>
      </p:pic>
      <p:sp>
        <p:nvSpPr>
          <p:cNvPr id="3" name="TextBox 2">
            <a:extLst>
              <a:ext uri="{FF2B5EF4-FFF2-40B4-BE49-F238E27FC236}">
                <a16:creationId xmlns:a16="http://schemas.microsoft.com/office/drawing/2014/main" id="{544712E1-FC3C-4844-B5E6-A73E8F098529}"/>
              </a:ext>
            </a:extLst>
          </p:cNvPr>
          <p:cNvSpPr txBox="1"/>
          <p:nvPr/>
        </p:nvSpPr>
        <p:spPr>
          <a:xfrm>
            <a:off x="368968" y="784144"/>
            <a:ext cx="3697706" cy="2031325"/>
          </a:xfrm>
          <a:prstGeom prst="rect">
            <a:avLst/>
          </a:prstGeom>
          <a:noFill/>
        </p:spPr>
        <p:txBody>
          <a:bodyPr wrap="square" rtlCol="0">
            <a:spAutoFit/>
          </a:bodyPr>
          <a:lstStyle/>
          <a:p>
            <a:r>
              <a:rPr lang="en-GB" dirty="0"/>
              <a:t>HN: 2, Epochs: 120, Batch Size: 37, Learn rate: 0.0176</a:t>
            </a:r>
            <a:br>
              <a:rPr lang="en-GB" dirty="0"/>
            </a:br>
            <a:r>
              <a:rPr lang="en-GB" dirty="0"/>
              <a:t>MSE: (0.0581 ± 0.0237), </a:t>
            </a:r>
          </a:p>
          <a:p>
            <a:r>
              <a:rPr lang="en-GB" dirty="0"/>
              <a:t>Mean Error: (0.2364 ± 0.0475)</a:t>
            </a:r>
          </a:p>
          <a:p>
            <a:endParaRPr lang="en-GB" dirty="0"/>
          </a:p>
          <a:p>
            <a:r>
              <a:rPr lang="en-GB" dirty="0"/>
              <a:t>2 decent (18, 22) D</a:t>
            </a:r>
          </a:p>
          <a:p>
            <a:r>
              <a:rPr lang="en-GB" dirty="0"/>
              <a:t>3 bad (3, 7, 9)</a:t>
            </a:r>
          </a:p>
        </p:txBody>
      </p:sp>
    </p:spTree>
    <p:extLst>
      <p:ext uri="{BB962C8B-B14F-4D97-AF65-F5344CB8AC3E}">
        <p14:creationId xmlns:p14="http://schemas.microsoft.com/office/powerpoint/2010/main" val="3784281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885AD-7400-49A4-96CC-81EB8FA9FBB7}"/>
              </a:ext>
            </a:extLst>
          </p:cNvPr>
          <p:cNvSpPr>
            <a:spLocks noGrp="1"/>
          </p:cNvSpPr>
          <p:nvPr>
            <p:ph type="title"/>
          </p:nvPr>
        </p:nvSpPr>
        <p:spPr>
          <a:xfrm>
            <a:off x="637674" y="-92075"/>
            <a:ext cx="10515600" cy="1325563"/>
          </a:xfrm>
        </p:spPr>
        <p:txBody>
          <a:bodyPr/>
          <a:lstStyle/>
          <a:p>
            <a:r>
              <a:rPr lang="en-GB" dirty="0"/>
              <a:t>Plot analysis</a:t>
            </a:r>
          </a:p>
        </p:txBody>
      </p:sp>
      <p:sp>
        <p:nvSpPr>
          <p:cNvPr id="3" name="Content Placeholder 2">
            <a:extLst>
              <a:ext uri="{FF2B5EF4-FFF2-40B4-BE49-F238E27FC236}">
                <a16:creationId xmlns:a16="http://schemas.microsoft.com/office/drawing/2014/main" id="{27413AA8-E30D-4AC2-98D5-E92316152C1F}"/>
              </a:ext>
            </a:extLst>
          </p:cNvPr>
          <p:cNvSpPr>
            <a:spLocks noGrp="1"/>
          </p:cNvSpPr>
          <p:nvPr>
            <p:ph idx="1"/>
          </p:nvPr>
        </p:nvSpPr>
        <p:spPr>
          <a:xfrm>
            <a:off x="637674" y="1015497"/>
            <a:ext cx="10736179" cy="5152691"/>
          </a:xfrm>
        </p:spPr>
        <p:txBody>
          <a:bodyPr>
            <a:normAutofit fontScale="55000" lnSpcReduction="20000"/>
          </a:bodyPr>
          <a:lstStyle/>
          <a:p>
            <a:pPr marL="0" indent="0">
              <a:buNone/>
            </a:pPr>
            <a:r>
              <a:rPr lang="en-GB" dirty="0">
                <a:ea typeface="Cambria" panose="02040503050406030204" pitchFamily="18" charset="0"/>
              </a:rPr>
              <a:t>A direct comparison between the 2 layer FNN and single layer RNN is yet to be made. However from the prediction plots there is already definite indication that the FNN outperformed the RNN.</a:t>
            </a:r>
          </a:p>
          <a:p>
            <a:pPr marL="0" indent="0">
              <a:buNone/>
            </a:pPr>
            <a:r>
              <a:rPr lang="en-GB" dirty="0">
                <a:ea typeface="Cambria" panose="02040503050406030204" pitchFamily="18" charset="0"/>
              </a:rPr>
              <a:t>There are two possible conclusions for this:</a:t>
            </a:r>
            <a:br>
              <a:rPr lang="en-GB" dirty="0">
                <a:ea typeface="Cambria" panose="02040503050406030204" pitchFamily="18" charset="0"/>
              </a:rPr>
            </a:br>
            <a:endParaRPr lang="en-GB" dirty="0">
              <a:ea typeface="Cambria" panose="02040503050406030204" pitchFamily="18" charset="0"/>
            </a:endParaRPr>
          </a:p>
          <a:p>
            <a:pPr marL="0" indent="0">
              <a:buNone/>
            </a:pPr>
            <a:r>
              <a:rPr lang="en-GB" dirty="0">
                <a:ea typeface="Cambria" panose="02040503050406030204" pitchFamily="18" charset="0"/>
              </a:rPr>
              <a:t>1) The 2 layer FNN is more adaptable to the experimental data than the RNN and as such, is the better choice. The 5 testing data sets curve significantly, following shapes respective of high order polynomials. As such this data is hard to predict and fit to, despite this, the FNN still manages to consistently produce good predictions plots. On the contrary, the RNN struggles to predict the experimental data, even when using the 'optimal' hyperparameters found by the different tuning methods.</a:t>
            </a:r>
            <a:br>
              <a:rPr lang="en-GB" dirty="0">
                <a:ea typeface="Cambria" panose="02040503050406030204" pitchFamily="18" charset="0"/>
              </a:rPr>
            </a:br>
            <a:endParaRPr lang="en-GB" dirty="0">
              <a:ea typeface="Cambria" panose="02040503050406030204" pitchFamily="18" charset="0"/>
            </a:endParaRPr>
          </a:p>
          <a:p>
            <a:pPr marL="0" indent="0">
              <a:buNone/>
            </a:pPr>
            <a:r>
              <a:rPr lang="en-GB" dirty="0">
                <a:ea typeface="Cambria" panose="02040503050406030204" pitchFamily="18" charset="0"/>
              </a:rPr>
              <a:t>2) The different tuning methods did not find  successfully find optimal hyperparameters for the RNN. This means it can't necessarily compete against the FNN as its unfairly inhibited by sub-optimal hyperparameters. The RNN hyperparameter exploration and investigation was extensive however the network testing regime is limited and could be skewing the optimisation results. </a:t>
            </a:r>
          </a:p>
          <a:p>
            <a:pPr marL="0" indent="0">
              <a:buNone/>
            </a:pPr>
            <a:endParaRPr lang="en-GB" dirty="0">
              <a:ea typeface="Cambria" panose="02040503050406030204" pitchFamily="18" charset="0"/>
            </a:endParaRPr>
          </a:p>
          <a:p>
            <a:pPr marL="0" indent="0">
              <a:buNone/>
            </a:pPr>
            <a:r>
              <a:rPr lang="en-GB" dirty="0">
                <a:ea typeface="Cambria" panose="02040503050406030204" pitchFamily="18" charset="0"/>
              </a:rPr>
              <a:t>N.B. The current testing regime outputs a single MSE value, averaged from 5 testing sets. This is not ideal, for several reasons.</a:t>
            </a:r>
            <a:br>
              <a:rPr lang="en-GB" dirty="0">
                <a:ea typeface="Cambria" panose="02040503050406030204" pitchFamily="18" charset="0"/>
              </a:rPr>
            </a:br>
            <a:br>
              <a:rPr lang="en-GB" dirty="0">
                <a:ea typeface="Cambria" panose="02040503050406030204" pitchFamily="18" charset="0"/>
              </a:rPr>
            </a:br>
            <a:r>
              <a:rPr lang="en-GB" dirty="0">
                <a:ea typeface="Cambria" panose="02040503050406030204" pitchFamily="18" charset="0"/>
              </a:rPr>
              <a:t>Firstly, the single MSE value is not representative of the hyperparameters, as discussed in the previous slide ‘High data variation’, some hyperparameters are identified as optimal when their value was at the tail end of a wide MSE distribution. Only after averaging 100 evaluations of the networks were consistent averages and standard deviations obtained. Second, simply averaging the 5 MSE values from each testing set does not account for the scale of data. This can be seen on some of the prediction plots. Some plots have a small axis with the prediction varying significantly from the experiment, however, the error is still small compared to other plots which may have better prediction but have a larger axis. A fractional/percentage error approach would be better than using absolute error.</a:t>
            </a:r>
          </a:p>
          <a:p>
            <a:pPr marL="0" indent="0">
              <a:buNone/>
            </a:pPr>
            <a:r>
              <a:rPr lang="en-GB" dirty="0">
                <a:ea typeface="Cambria" panose="02040503050406030204" pitchFamily="18" charset="0"/>
              </a:rPr>
              <a:t>In hindsight I would've implemented a more rigorous testing regime, averaging the percentage error between testing sets and using a statistically significant number of evaluation repeats. This could possibly be used in a 3rd case study into FNNs Vs RNNs.</a:t>
            </a:r>
          </a:p>
        </p:txBody>
      </p:sp>
    </p:spTree>
    <p:extLst>
      <p:ext uri="{BB962C8B-B14F-4D97-AF65-F5344CB8AC3E}">
        <p14:creationId xmlns:p14="http://schemas.microsoft.com/office/powerpoint/2010/main" val="895760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B47F1-9530-47E3-9101-BD606AC36960}"/>
              </a:ext>
            </a:extLst>
          </p:cNvPr>
          <p:cNvPicPr>
            <a:picLocks noChangeAspect="1"/>
          </p:cNvPicPr>
          <p:nvPr/>
        </p:nvPicPr>
        <p:blipFill>
          <a:blip r:embed="rId2"/>
          <a:stretch>
            <a:fillRect/>
          </a:stretch>
        </p:blipFill>
        <p:spPr>
          <a:xfrm>
            <a:off x="1069769" y="80273"/>
            <a:ext cx="10052462" cy="6697453"/>
          </a:xfrm>
          <a:prstGeom prst="rect">
            <a:avLst/>
          </a:prstGeom>
        </p:spPr>
      </p:pic>
      <p:pic>
        <p:nvPicPr>
          <p:cNvPr id="6" name="Picture 5">
            <a:extLst>
              <a:ext uri="{FF2B5EF4-FFF2-40B4-BE49-F238E27FC236}">
                <a16:creationId xmlns:a16="http://schemas.microsoft.com/office/drawing/2014/main" id="{2FE26CA6-F0FC-4AC6-BE19-C86335474101}"/>
              </a:ext>
            </a:extLst>
          </p:cNvPr>
          <p:cNvPicPr>
            <a:picLocks noChangeAspect="1"/>
          </p:cNvPicPr>
          <p:nvPr/>
        </p:nvPicPr>
        <p:blipFill>
          <a:blip r:embed="rId3"/>
          <a:stretch>
            <a:fillRect/>
          </a:stretch>
        </p:blipFill>
        <p:spPr>
          <a:xfrm>
            <a:off x="1192839" y="254138"/>
            <a:ext cx="3624206" cy="2180666"/>
          </a:xfrm>
          <a:prstGeom prst="rect">
            <a:avLst/>
          </a:prstGeom>
        </p:spPr>
      </p:pic>
      <p:sp>
        <p:nvSpPr>
          <p:cNvPr id="10" name="Rectangle 9">
            <a:extLst>
              <a:ext uri="{FF2B5EF4-FFF2-40B4-BE49-F238E27FC236}">
                <a16:creationId xmlns:a16="http://schemas.microsoft.com/office/drawing/2014/main" id="{68C537F8-8B9B-4E4E-8A0B-D98D3BAB32B0}"/>
              </a:ext>
            </a:extLst>
          </p:cNvPr>
          <p:cNvSpPr/>
          <p:nvPr/>
        </p:nvSpPr>
        <p:spPr>
          <a:xfrm>
            <a:off x="4301466" y="682752"/>
            <a:ext cx="3589067" cy="1323439"/>
          </a:xfrm>
          <a:prstGeom prst="rect">
            <a:avLst/>
          </a:prstGeom>
          <a:noFill/>
        </p:spPr>
        <p:txBody>
          <a:bodyPr wrap="square" lIns="91440" tIns="45720" rIns="91440" bIns="45720">
            <a:spAutoFit/>
          </a:bodyPr>
          <a:lstStyle/>
          <a:p>
            <a:pPr algn="ctr"/>
            <a:r>
              <a:rPr lang="en-US" sz="8000" b="1" cap="none" spc="0" dirty="0">
                <a:ln w="0"/>
                <a:solidFill>
                  <a:schemeClr val="accent1"/>
                </a:solidFill>
                <a:effectLst>
                  <a:outerShdw blurRad="38100" dist="25400" dir="5400000" algn="ctr" rotWithShape="0">
                    <a:srgbClr val="6E747A">
                      <a:alpha val="43000"/>
                    </a:srgbClr>
                  </a:outerShdw>
                </a:effectLst>
              </a:rPr>
              <a:t>FNN</a:t>
            </a:r>
          </a:p>
        </p:txBody>
      </p:sp>
      <p:pic>
        <p:nvPicPr>
          <p:cNvPr id="13" name="Picture 12">
            <a:extLst>
              <a:ext uri="{FF2B5EF4-FFF2-40B4-BE49-F238E27FC236}">
                <a16:creationId xmlns:a16="http://schemas.microsoft.com/office/drawing/2014/main" id="{A16048AB-ECDC-4EC6-A169-5AB04CC34E7E}"/>
              </a:ext>
            </a:extLst>
          </p:cNvPr>
          <p:cNvPicPr>
            <a:picLocks noChangeAspect="1"/>
          </p:cNvPicPr>
          <p:nvPr/>
        </p:nvPicPr>
        <p:blipFill>
          <a:blip r:embed="rId4"/>
          <a:stretch>
            <a:fillRect/>
          </a:stretch>
        </p:blipFill>
        <p:spPr>
          <a:xfrm>
            <a:off x="7992808" y="3755627"/>
            <a:ext cx="2882455" cy="2925660"/>
          </a:xfrm>
          <a:prstGeom prst="rect">
            <a:avLst/>
          </a:prstGeom>
        </p:spPr>
      </p:pic>
      <p:sp>
        <p:nvSpPr>
          <p:cNvPr id="15" name="Rectangle 14">
            <a:extLst>
              <a:ext uri="{FF2B5EF4-FFF2-40B4-BE49-F238E27FC236}">
                <a16:creationId xmlns:a16="http://schemas.microsoft.com/office/drawing/2014/main" id="{E34C3251-BF53-47AD-B3BD-4F2C51CD1D94}"/>
              </a:ext>
            </a:extLst>
          </p:cNvPr>
          <p:cNvSpPr/>
          <p:nvPr/>
        </p:nvSpPr>
        <p:spPr>
          <a:xfrm>
            <a:off x="4817045" y="5004562"/>
            <a:ext cx="3589067" cy="1323439"/>
          </a:xfrm>
          <a:prstGeom prst="rect">
            <a:avLst/>
          </a:prstGeom>
          <a:noFill/>
        </p:spPr>
        <p:txBody>
          <a:bodyPr wrap="square" lIns="91440" tIns="45720" rIns="91440" bIns="45720">
            <a:spAutoFit/>
          </a:bodyPr>
          <a:lstStyle/>
          <a:p>
            <a:pPr algn="ctr"/>
            <a:r>
              <a:rPr lang="en-US" sz="8000" b="1" cap="none" spc="0" dirty="0">
                <a:ln w="0"/>
                <a:solidFill>
                  <a:srgbClr val="00B050"/>
                </a:solidFill>
                <a:effectLst>
                  <a:outerShdw blurRad="38100" dist="25400" dir="5400000" algn="ctr" rotWithShape="0">
                    <a:srgbClr val="6E747A">
                      <a:alpha val="43000"/>
                    </a:srgbClr>
                  </a:outerShdw>
                </a:effectLst>
              </a:rPr>
              <a:t>RNN</a:t>
            </a:r>
          </a:p>
        </p:txBody>
      </p:sp>
    </p:spTree>
    <p:extLst>
      <p:ext uri="{BB962C8B-B14F-4D97-AF65-F5344CB8AC3E}">
        <p14:creationId xmlns:p14="http://schemas.microsoft.com/office/powerpoint/2010/main" val="251290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A21787-6FA3-4CDD-9F1D-48A25D7580DB}"/>
              </a:ext>
            </a:extLst>
          </p:cNvPr>
          <p:cNvSpPr>
            <a:spLocks noGrp="1"/>
          </p:cNvSpPr>
          <p:nvPr>
            <p:ph type="subTitle" idx="1"/>
          </p:nvPr>
        </p:nvSpPr>
        <p:spPr>
          <a:xfrm>
            <a:off x="1469293" y="202346"/>
            <a:ext cx="2751015" cy="1655762"/>
          </a:xfrm>
        </p:spPr>
        <p:txBody>
          <a:bodyPr/>
          <a:lstStyle/>
          <a:p>
            <a:r>
              <a:rPr lang="en-GB" dirty="0"/>
              <a:t>Grid search</a:t>
            </a:r>
          </a:p>
        </p:txBody>
      </p:sp>
      <p:sp>
        <p:nvSpPr>
          <p:cNvPr id="4" name="Subtitle 2">
            <a:extLst>
              <a:ext uri="{FF2B5EF4-FFF2-40B4-BE49-F238E27FC236}">
                <a16:creationId xmlns:a16="http://schemas.microsoft.com/office/drawing/2014/main" id="{F978202E-BBBC-45DC-A531-7C20CF9DA89C}"/>
              </a:ext>
            </a:extLst>
          </p:cNvPr>
          <p:cNvSpPr txBox="1">
            <a:spLocks/>
          </p:cNvSpPr>
          <p:nvPr/>
        </p:nvSpPr>
        <p:spPr>
          <a:xfrm>
            <a:off x="7131539" y="202346"/>
            <a:ext cx="275101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Random search</a:t>
            </a:r>
          </a:p>
        </p:txBody>
      </p:sp>
      <p:sp>
        <p:nvSpPr>
          <p:cNvPr id="5" name="TextBox 4">
            <a:extLst>
              <a:ext uri="{FF2B5EF4-FFF2-40B4-BE49-F238E27FC236}">
                <a16:creationId xmlns:a16="http://schemas.microsoft.com/office/drawing/2014/main" id="{5D1E9C42-131D-462C-91A5-904AD8D53B19}"/>
              </a:ext>
            </a:extLst>
          </p:cNvPr>
          <p:cNvSpPr txBox="1"/>
          <p:nvPr/>
        </p:nvSpPr>
        <p:spPr>
          <a:xfrm>
            <a:off x="562705" y="843677"/>
            <a:ext cx="5326188" cy="5170646"/>
          </a:xfrm>
          <a:prstGeom prst="rect">
            <a:avLst/>
          </a:prstGeom>
          <a:noFill/>
        </p:spPr>
        <p:txBody>
          <a:bodyPr wrap="square" rtlCol="0">
            <a:spAutoFit/>
          </a:bodyPr>
          <a:lstStyle/>
          <a:p>
            <a:endParaRPr lang="en-GB" sz="1100" dirty="0"/>
          </a:p>
          <a:p>
            <a:r>
              <a:rPr lang="en-GB" sz="1400" dirty="0"/>
              <a:t>HN = [4,8]</a:t>
            </a:r>
          </a:p>
          <a:p>
            <a:r>
              <a:rPr lang="en-GB" sz="1400" dirty="0"/>
              <a:t>EPOCHS = [50, 100, 150, 200, 300]</a:t>
            </a:r>
          </a:p>
          <a:p>
            <a:r>
              <a:rPr lang="en-GB" sz="1400" dirty="0"/>
              <a:t>BATCH_SIZE = [60,100]</a:t>
            </a:r>
          </a:p>
          <a:p>
            <a:r>
              <a:rPr lang="en-GB" sz="1400" dirty="0"/>
              <a:t>LR = 10 values equally spaced from 0.0002 to 0.020</a:t>
            </a:r>
          </a:p>
          <a:p>
            <a:endParaRPr lang="en-GB" sz="1400" dirty="0"/>
          </a:p>
          <a:p>
            <a:endParaRPr lang="en-GB" sz="1400" dirty="0"/>
          </a:p>
          <a:p>
            <a:endParaRPr lang="en-GB" sz="1400" dirty="0"/>
          </a:p>
          <a:p>
            <a:endParaRPr lang="en-GB" sz="1400" dirty="0"/>
          </a:p>
          <a:p>
            <a:r>
              <a:rPr lang="en-GB" sz="1400" dirty="0"/>
              <a:t>Grid search algorithm execution time:  0:38:53.953573 (</a:t>
            </a:r>
            <a:r>
              <a:rPr lang="en-GB" sz="1400" dirty="0" err="1"/>
              <a:t>hrs:mins:secs</a:t>
            </a:r>
            <a:r>
              <a:rPr lang="en-GB" sz="1400" dirty="0"/>
              <a:t>)</a:t>
            </a:r>
          </a:p>
          <a:p>
            <a:r>
              <a:rPr lang="en-GB" sz="1400" dirty="0"/>
              <a:t>No. of parameter configurations:  200</a:t>
            </a:r>
          </a:p>
          <a:p>
            <a:endParaRPr lang="en-GB" sz="1400" dirty="0"/>
          </a:p>
          <a:p>
            <a:r>
              <a:rPr lang="en-GB" sz="1400" dirty="0"/>
              <a:t>1 ) Params: HN =  8  Epochs =  100  LR =  0.008  Batch Size =  100</a:t>
            </a:r>
          </a:p>
          <a:p>
            <a:r>
              <a:rPr lang="en-GB" sz="1400" dirty="0"/>
              <a:t>MSE:  0.003322… </a:t>
            </a:r>
          </a:p>
          <a:p>
            <a:endParaRPr lang="en-GB" sz="1400" dirty="0"/>
          </a:p>
          <a:p>
            <a:r>
              <a:rPr lang="en-GB" sz="1400" dirty="0"/>
              <a:t>2 ) Params: HN =  8  Epochs =  50  LR =  0.018  Batch Size =  100</a:t>
            </a:r>
          </a:p>
          <a:p>
            <a:r>
              <a:rPr lang="en-GB" sz="1400" dirty="0"/>
              <a:t>MSE:  0.003908… </a:t>
            </a:r>
          </a:p>
          <a:p>
            <a:endParaRPr lang="en-GB" sz="1400" dirty="0"/>
          </a:p>
          <a:p>
            <a:r>
              <a:rPr lang="en-GB" sz="1400" dirty="0"/>
              <a:t>3 ) Params: HN =  8  Epochs =  100  LR =  0.012  Batch Size =  100</a:t>
            </a:r>
          </a:p>
          <a:p>
            <a:r>
              <a:rPr lang="en-GB" sz="1400" dirty="0"/>
              <a:t>MSE:  0.004047… </a:t>
            </a:r>
          </a:p>
          <a:p>
            <a:endParaRPr lang="en-GB" sz="1400" dirty="0"/>
          </a:p>
          <a:p>
            <a:r>
              <a:rPr lang="en-GB" sz="1400" dirty="0"/>
              <a:t>4 ) Params: HN =  8  Epochs =  150  LR =  0.01  Batch Size =  100</a:t>
            </a:r>
          </a:p>
          <a:p>
            <a:r>
              <a:rPr lang="en-GB" sz="1400" dirty="0"/>
              <a:t>MSE:  0.004096… </a:t>
            </a:r>
          </a:p>
          <a:p>
            <a:endParaRPr lang="en-GB" sz="1100" dirty="0"/>
          </a:p>
        </p:txBody>
      </p:sp>
      <p:sp>
        <p:nvSpPr>
          <p:cNvPr id="6" name="TextBox 5">
            <a:extLst>
              <a:ext uri="{FF2B5EF4-FFF2-40B4-BE49-F238E27FC236}">
                <a16:creationId xmlns:a16="http://schemas.microsoft.com/office/drawing/2014/main" id="{F7FBC954-1897-4E10-B268-6C3486315879}"/>
              </a:ext>
            </a:extLst>
          </p:cNvPr>
          <p:cNvSpPr txBox="1"/>
          <p:nvPr/>
        </p:nvSpPr>
        <p:spPr>
          <a:xfrm>
            <a:off x="5888893" y="778589"/>
            <a:ext cx="5970953" cy="5170646"/>
          </a:xfrm>
          <a:prstGeom prst="rect">
            <a:avLst/>
          </a:prstGeom>
          <a:noFill/>
        </p:spPr>
        <p:txBody>
          <a:bodyPr wrap="square" rtlCol="0">
            <a:spAutoFit/>
          </a:bodyPr>
          <a:lstStyle/>
          <a:p>
            <a:br>
              <a:rPr lang="en-GB" sz="1100" dirty="0"/>
            </a:br>
            <a:r>
              <a:rPr lang="en-GB" sz="1400" dirty="0"/>
              <a:t>Random uniform distributions were used for EPOCHS, Batch Size and LR.</a:t>
            </a:r>
            <a:br>
              <a:rPr lang="en-GB" sz="1400" dirty="0"/>
            </a:br>
            <a:r>
              <a:rPr lang="en-GB" sz="1400" dirty="0"/>
              <a:t>HN = [4,8] (randomly selected)</a:t>
            </a:r>
            <a:br>
              <a:rPr lang="en-GB" sz="1400" dirty="0"/>
            </a:br>
            <a:r>
              <a:rPr lang="en-GB" sz="1400" dirty="0"/>
              <a:t>EPOCHS from 1 to 500</a:t>
            </a:r>
            <a:br>
              <a:rPr lang="en-GB" sz="1400" dirty="0"/>
            </a:br>
            <a:r>
              <a:rPr lang="en-GB" sz="1400" dirty="0"/>
              <a:t>BATCH_SIZE from 1 to 300</a:t>
            </a:r>
            <a:br>
              <a:rPr lang="en-GB" sz="1400" dirty="0"/>
            </a:br>
            <a:r>
              <a:rPr lang="en-GB" sz="1400" dirty="0"/>
              <a:t>LR from 0.0001 to 0.1</a:t>
            </a:r>
            <a:br>
              <a:rPr lang="en-GB" sz="1400" dirty="0"/>
            </a:br>
            <a:r>
              <a:rPr lang="en-GB" sz="1400" dirty="0">
                <a:solidFill>
                  <a:srgbClr val="FF0000"/>
                </a:solidFill>
              </a:rPr>
              <a:t>Note, the ranges used mean random search had more computation from larger epoch values which take more time to train.</a:t>
            </a:r>
            <a:br>
              <a:rPr lang="en-GB" sz="1400" dirty="0"/>
            </a:br>
            <a:br>
              <a:rPr lang="en-GB" sz="1400" dirty="0"/>
            </a:br>
            <a:r>
              <a:rPr lang="en-GB" sz="1400" dirty="0"/>
              <a:t>Random search algorithm execution time:  1:12:08.963038 (</a:t>
            </a:r>
            <a:r>
              <a:rPr lang="en-GB" sz="1400" dirty="0" err="1"/>
              <a:t>hrs:mins:secs</a:t>
            </a:r>
            <a:r>
              <a:rPr lang="en-GB" sz="1400" dirty="0"/>
              <a:t>)</a:t>
            </a:r>
          </a:p>
          <a:p>
            <a:r>
              <a:rPr lang="en-GB" sz="1400" dirty="0"/>
              <a:t>No. of parameter configurations:  200</a:t>
            </a:r>
          </a:p>
          <a:p>
            <a:endParaRPr lang="en-GB" sz="1400" dirty="0"/>
          </a:p>
          <a:p>
            <a:r>
              <a:rPr lang="en-GB" sz="1400" dirty="0"/>
              <a:t>1 ) Params: HN =  4  Epochs =  270  LR =  0.0647765…  Batch Size =  49</a:t>
            </a:r>
          </a:p>
          <a:p>
            <a:r>
              <a:rPr lang="en-GB" sz="1400" dirty="0"/>
              <a:t>MSE:  0.004256… </a:t>
            </a:r>
          </a:p>
          <a:p>
            <a:endParaRPr lang="en-GB" sz="1400" dirty="0"/>
          </a:p>
          <a:p>
            <a:r>
              <a:rPr lang="en-GB" sz="1400" dirty="0"/>
              <a:t>2 ) Params: HN =  8  Epochs =  86  LR =  0.06869176…  Batch Size =  282</a:t>
            </a:r>
          </a:p>
          <a:p>
            <a:r>
              <a:rPr lang="en-GB" sz="1400" dirty="0"/>
              <a:t>MSE:  0.004329… </a:t>
            </a:r>
          </a:p>
          <a:p>
            <a:endParaRPr lang="en-GB" sz="1400" dirty="0"/>
          </a:p>
          <a:p>
            <a:r>
              <a:rPr lang="en-GB" sz="1400" dirty="0"/>
              <a:t>3 ) Params: HN =  8  Epochs =  95  LR =  0.09231202…  Batch Size =  150</a:t>
            </a:r>
          </a:p>
          <a:p>
            <a:r>
              <a:rPr lang="en-GB" sz="1400" dirty="0"/>
              <a:t>MSE:  0.004899… </a:t>
            </a:r>
          </a:p>
          <a:p>
            <a:endParaRPr lang="en-GB" sz="1400" dirty="0"/>
          </a:p>
          <a:p>
            <a:r>
              <a:rPr lang="en-GB" sz="1400" dirty="0"/>
              <a:t>4 ) Params: HN =  8  Epochs =  231  LR =  0.00911087…  Batch Size =  242</a:t>
            </a:r>
          </a:p>
          <a:p>
            <a:r>
              <a:rPr lang="en-GB" sz="1400" dirty="0"/>
              <a:t>MSE:  0.004946… </a:t>
            </a:r>
          </a:p>
          <a:p>
            <a:endParaRPr lang="en-GB" sz="1100" dirty="0"/>
          </a:p>
        </p:txBody>
      </p:sp>
      <p:sp>
        <p:nvSpPr>
          <p:cNvPr id="7" name="TextBox 6">
            <a:extLst>
              <a:ext uri="{FF2B5EF4-FFF2-40B4-BE49-F238E27FC236}">
                <a16:creationId xmlns:a16="http://schemas.microsoft.com/office/drawing/2014/main" id="{C8044F56-9AC4-4C1D-B4F7-E3F98BB47E85}"/>
              </a:ext>
            </a:extLst>
          </p:cNvPr>
          <p:cNvSpPr txBox="1"/>
          <p:nvPr/>
        </p:nvSpPr>
        <p:spPr>
          <a:xfrm>
            <a:off x="734646" y="5997135"/>
            <a:ext cx="9050216" cy="369332"/>
          </a:xfrm>
          <a:prstGeom prst="rect">
            <a:avLst/>
          </a:prstGeom>
          <a:noFill/>
        </p:spPr>
        <p:txBody>
          <a:bodyPr wrap="square" rtlCol="0">
            <a:spAutoFit/>
          </a:bodyPr>
          <a:lstStyle/>
          <a:p>
            <a:r>
              <a:rPr lang="en-GB" dirty="0">
                <a:solidFill>
                  <a:srgbClr val="0070C0"/>
                </a:solidFill>
              </a:rPr>
              <a:t>Grid search outperformed random search – However, domain spaces are not equivalent.</a:t>
            </a:r>
          </a:p>
        </p:txBody>
      </p:sp>
    </p:spTree>
    <p:extLst>
      <p:ext uri="{BB962C8B-B14F-4D97-AF65-F5344CB8AC3E}">
        <p14:creationId xmlns:p14="http://schemas.microsoft.com/office/powerpoint/2010/main" val="4233705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368968" y="-159780"/>
            <a:ext cx="10515600" cy="1325563"/>
          </a:xfrm>
        </p:spPr>
        <p:txBody>
          <a:bodyPr>
            <a:normAutofit/>
          </a:bodyPr>
          <a:lstStyle/>
          <a:p>
            <a:r>
              <a:rPr lang="en-GB" sz="2000" dirty="0"/>
              <a:t>RNN Random Forest</a:t>
            </a:r>
          </a:p>
        </p:txBody>
      </p:sp>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1202" y="221859"/>
            <a:ext cx="4269593" cy="3188853"/>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0161" y="240144"/>
            <a:ext cx="4269593" cy="3188853"/>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573222"/>
            <a:ext cx="4269593" cy="3188853"/>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61202" y="3567655"/>
            <a:ext cx="4269593" cy="3188853"/>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403" y="3604225"/>
            <a:ext cx="4269593" cy="3188853"/>
          </a:xfrm>
          <a:prstGeom prst="rect">
            <a:avLst/>
          </a:prstGeom>
        </p:spPr>
      </p:pic>
      <p:sp>
        <p:nvSpPr>
          <p:cNvPr id="3" name="TextBox 2">
            <a:extLst>
              <a:ext uri="{FF2B5EF4-FFF2-40B4-BE49-F238E27FC236}">
                <a16:creationId xmlns:a16="http://schemas.microsoft.com/office/drawing/2014/main" id="{27CF9F83-CC61-4448-AEE7-2A0D8B22BEE4}"/>
              </a:ext>
            </a:extLst>
          </p:cNvPr>
          <p:cNvSpPr txBox="1"/>
          <p:nvPr/>
        </p:nvSpPr>
        <p:spPr>
          <a:xfrm>
            <a:off x="368968" y="784144"/>
            <a:ext cx="3697706" cy="2862322"/>
          </a:xfrm>
          <a:prstGeom prst="rect">
            <a:avLst/>
          </a:prstGeom>
          <a:noFill/>
        </p:spPr>
        <p:txBody>
          <a:bodyPr wrap="square" rtlCol="0">
            <a:spAutoFit/>
          </a:bodyPr>
          <a:lstStyle/>
          <a:p>
            <a:r>
              <a:rPr lang="en-GB" dirty="0"/>
              <a:t>HN: 9, Epochs: 381, Batch Size: 135, Learn rate: 0.0003</a:t>
            </a:r>
            <a:br>
              <a:rPr lang="en-GB" dirty="0"/>
            </a:br>
            <a:r>
              <a:rPr lang="en-GB" dirty="0"/>
              <a:t>MSE: (0.0361 ± 0.0048), </a:t>
            </a:r>
            <a:br>
              <a:rPr lang="en-GB" dirty="0"/>
            </a:br>
            <a:r>
              <a:rPr lang="en-GB" dirty="0"/>
              <a:t>Mean Error: (0.1895 ± 0.0125)</a:t>
            </a:r>
          </a:p>
          <a:p>
            <a:endParaRPr lang="en-GB" dirty="0"/>
          </a:p>
          <a:p>
            <a:r>
              <a:rPr lang="en-GB" dirty="0"/>
              <a:t>3 good plots (7, 18, 22) A</a:t>
            </a:r>
          </a:p>
          <a:p>
            <a:r>
              <a:rPr lang="en-GB" dirty="0"/>
              <a:t>1 decent (9)</a:t>
            </a:r>
          </a:p>
          <a:p>
            <a:r>
              <a:rPr lang="en-GB" dirty="0"/>
              <a:t>1 bad (3)</a:t>
            </a:r>
          </a:p>
          <a:p>
            <a:r>
              <a:rPr lang="en-GB" dirty="0"/>
              <a:t>The only RNN configuration to get an MSE below 0.0400 </a:t>
            </a:r>
          </a:p>
        </p:txBody>
      </p:sp>
    </p:spTree>
    <p:extLst>
      <p:ext uri="{BB962C8B-B14F-4D97-AF65-F5344CB8AC3E}">
        <p14:creationId xmlns:p14="http://schemas.microsoft.com/office/powerpoint/2010/main" val="4281869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4D9C-B9DD-40E2-8E64-FC581CC532AF}"/>
              </a:ext>
            </a:extLst>
          </p:cNvPr>
          <p:cNvSpPr>
            <a:spLocks noGrp="1"/>
          </p:cNvSpPr>
          <p:nvPr>
            <p:ph type="title"/>
          </p:nvPr>
        </p:nvSpPr>
        <p:spPr>
          <a:xfrm>
            <a:off x="168442" y="-163790"/>
            <a:ext cx="10515600" cy="1325563"/>
          </a:xfrm>
        </p:spPr>
        <p:txBody>
          <a:bodyPr>
            <a:normAutofit/>
          </a:bodyPr>
          <a:lstStyle/>
          <a:p>
            <a:r>
              <a:rPr lang="en-GB" sz="2000" dirty="0"/>
              <a:t>FNN Bayesian</a:t>
            </a:r>
          </a:p>
        </p:txBody>
      </p:sp>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1201" y="221859"/>
            <a:ext cx="4269596" cy="3188855"/>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0160" y="240144"/>
            <a:ext cx="4269596" cy="3188855"/>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573222"/>
            <a:ext cx="4269596" cy="3188855"/>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61201" y="3567655"/>
            <a:ext cx="4269596" cy="3188855"/>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402" y="3604225"/>
            <a:ext cx="4269596" cy="3188855"/>
          </a:xfrm>
          <a:prstGeom prst="rect">
            <a:avLst/>
          </a:prstGeom>
        </p:spPr>
      </p:pic>
      <p:sp>
        <p:nvSpPr>
          <p:cNvPr id="3" name="TextBox 2">
            <a:extLst>
              <a:ext uri="{FF2B5EF4-FFF2-40B4-BE49-F238E27FC236}">
                <a16:creationId xmlns:a16="http://schemas.microsoft.com/office/drawing/2014/main" id="{7181EE0B-D75F-4D9A-A097-6BDB928EF4CB}"/>
              </a:ext>
            </a:extLst>
          </p:cNvPr>
          <p:cNvSpPr txBox="1"/>
          <p:nvPr/>
        </p:nvSpPr>
        <p:spPr>
          <a:xfrm>
            <a:off x="168442" y="776123"/>
            <a:ext cx="3878386" cy="2585323"/>
          </a:xfrm>
          <a:prstGeom prst="rect">
            <a:avLst/>
          </a:prstGeom>
          <a:noFill/>
        </p:spPr>
        <p:txBody>
          <a:bodyPr wrap="square" rtlCol="0">
            <a:spAutoFit/>
          </a:bodyPr>
          <a:lstStyle/>
          <a:p>
            <a:r>
              <a:rPr lang="en-GB" dirty="0"/>
              <a:t>HN: (4, 2), Epochs: 133, Batch Size: 143, Learn rate: 0.0008</a:t>
            </a:r>
          </a:p>
          <a:p>
            <a:r>
              <a:rPr lang="en-GB" dirty="0"/>
              <a:t>MSE: (0.0332 ± 0.0060), </a:t>
            </a:r>
          </a:p>
          <a:p>
            <a:r>
              <a:rPr lang="en-GB" dirty="0"/>
              <a:t>Mean Error: (0.1814 ± 0.0170)</a:t>
            </a:r>
          </a:p>
          <a:p>
            <a:endParaRPr lang="en-GB" dirty="0"/>
          </a:p>
          <a:p>
            <a:r>
              <a:rPr lang="en-GB" dirty="0"/>
              <a:t>3 good plots (7,18,22) A/B</a:t>
            </a:r>
          </a:p>
          <a:p>
            <a:r>
              <a:rPr lang="en-GB" dirty="0"/>
              <a:t>2 decent (3,9) </a:t>
            </a:r>
          </a:p>
          <a:p>
            <a:r>
              <a:rPr lang="en-GB" dirty="0"/>
              <a:t>(same as grid search)</a:t>
            </a:r>
          </a:p>
          <a:p>
            <a:endParaRPr lang="en-GB" dirty="0"/>
          </a:p>
        </p:txBody>
      </p:sp>
    </p:spTree>
    <p:extLst>
      <p:ext uri="{BB962C8B-B14F-4D97-AF65-F5344CB8AC3E}">
        <p14:creationId xmlns:p14="http://schemas.microsoft.com/office/powerpoint/2010/main" val="2994212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0F64E3D-3C15-4B08-B077-4190623F2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4327" y="2072605"/>
            <a:ext cx="2699266" cy="2016015"/>
          </a:xfrm>
          <a:prstGeom prst="rect">
            <a:avLst/>
          </a:prstGeom>
        </p:spPr>
      </p:pic>
      <p:pic>
        <p:nvPicPr>
          <p:cNvPr id="17" name="Picture 16">
            <a:extLst>
              <a:ext uri="{FF2B5EF4-FFF2-40B4-BE49-F238E27FC236}">
                <a16:creationId xmlns:a16="http://schemas.microsoft.com/office/drawing/2014/main" id="{B2952A48-4601-488E-A80C-51A3018DC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04122" y="2064433"/>
            <a:ext cx="2710208" cy="2024187"/>
          </a:xfrm>
          <a:prstGeom prst="rect">
            <a:avLst/>
          </a:prstGeom>
        </p:spPr>
      </p:pic>
      <p:pic>
        <p:nvPicPr>
          <p:cNvPr id="19" name="Picture 18">
            <a:extLst>
              <a:ext uri="{FF2B5EF4-FFF2-40B4-BE49-F238E27FC236}">
                <a16:creationId xmlns:a16="http://schemas.microsoft.com/office/drawing/2014/main" id="{F5AEF000-4F11-4B94-8736-1A303690FF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70832" y="2080777"/>
            <a:ext cx="2710208" cy="2024187"/>
          </a:xfrm>
          <a:prstGeom prst="rect">
            <a:avLst/>
          </a:prstGeom>
        </p:spPr>
      </p:pic>
      <p:pic>
        <p:nvPicPr>
          <p:cNvPr id="21" name="Picture 20">
            <a:extLst>
              <a:ext uri="{FF2B5EF4-FFF2-40B4-BE49-F238E27FC236}">
                <a16:creationId xmlns:a16="http://schemas.microsoft.com/office/drawing/2014/main" id="{35B13625-8402-4C36-8D6D-F6505223F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37542" y="2055332"/>
            <a:ext cx="2710208" cy="2024187"/>
          </a:xfrm>
          <a:prstGeom prst="rect">
            <a:avLst/>
          </a:prstGeom>
        </p:spPr>
      </p:pic>
      <p:pic>
        <p:nvPicPr>
          <p:cNvPr id="23" name="Picture 22">
            <a:extLst>
              <a:ext uri="{FF2B5EF4-FFF2-40B4-BE49-F238E27FC236}">
                <a16:creationId xmlns:a16="http://schemas.microsoft.com/office/drawing/2014/main" id="{8D554C38-B890-4BC8-BB7C-802FD7DB92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704252" y="2080777"/>
            <a:ext cx="2710208" cy="2024187"/>
          </a:xfrm>
          <a:prstGeom prst="rect">
            <a:avLst/>
          </a:prstGeom>
        </p:spPr>
      </p:pic>
      <p:sp>
        <p:nvSpPr>
          <p:cNvPr id="3" name="TextBox 2">
            <a:extLst>
              <a:ext uri="{FF2B5EF4-FFF2-40B4-BE49-F238E27FC236}">
                <a16:creationId xmlns:a16="http://schemas.microsoft.com/office/drawing/2014/main" id="{27CF9F83-CC61-4448-AEE7-2A0D8B22BEE4}"/>
              </a:ext>
            </a:extLst>
          </p:cNvPr>
          <p:cNvSpPr txBox="1"/>
          <p:nvPr/>
        </p:nvSpPr>
        <p:spPr>
          <a:xfrm>
            <a:off x="1052841" y="1859921"/>
            <a:ext cx="11481563" cy="646331"/>
          </a:xfrm>
          <a:prstGeom prst="rect">
            <a:avLst/>
          </a:prstGeom>
          <a:noFill/>
        </p:spPr>
        <p:txBody>
          <a:bodyPr wrap="square" rtlCol="0">
            <a:spAutoFit/>
          </a:bodyPr>
          <a:lstStyle/>
          <a:p>
            <a:r>
              <a:rPr lang="en-GB" sz="1800" dirty="0"/>
              <a:t>RNN Random Forest </a:t>
            </a:r>
            <a:r>
              <a:rPr lang="en-GB" dirty="0"/>
              <a:t>HN: 9, Epochs: 381, Batch Size: 135, Learn rate: 0.0003 MSE: (0.0361 ± 0.0048).</a:t>
            </a:r>
            <a:br>
              <a:rPr lang="en-GB" dirty="0"/>
            </a:br>
            <a:endParaRPr lang="en-GB" dirty="0"/>
          </a:p>
        </p:txBody>
      </p:sp>
      <p:pic>
        <p:nvPicPr>
          <p:cNvPr id="4" name="Picture 3">
            <a:extLst>
              <a:ext uri="{FF2B5EF4-FFF2-40B4-BE49-F238E27FC236}">
                <a16:creationId xmlns:a16="http://schemas.microsoft.com/office/drawing/2014/main" id="{33F04971-56B6-471A-9DC6-04BD58E8F20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74327" y="4348907"/>
            <a:ext cx="2699266" cy="2016014"/>
          </a:xfrm>
          <a:prstGeom prst="rect">
            <a:avLst/>
          </a:prstGeom>
        </p:spPr>
      </p:pic>
      <p:pic>
        <p:nvPicPr>
          <p:cNvPr id="5" name="Picture 4">
            <a:extLst>
              <a:ext uri="{FF2B5EF4-FFF2-40B4-BE49-F238E27FC236}">
                <a16:creationId xmlns:a16="http://schemas.microsoft.com/office/drawing/2014/main" id="{C667F26A-613E-415A-AD0E-10D4EBFDF6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304122" y="4340735"/>
            <a:ext cx="2710208" cy="2024186"/>
          </a:xfrm>
          <a:prstGeom prst="rect">
            <a:avLst/>
          </a:prstGeom>
        </p:spPr>
      </p:pic>
      <p:pic>
        <p:nvPicPr>
          <p:cNvPr id="6" name="Picture 5">
            <a:extLst>
              <a:ext uri="{FF2B5EF4-FFF2-40B4-BE49-F238E27FC236}">
                <a16:creationId xmlns:a16="http://schemas.microsoft.com/office/drawing/2014/main" id="{D6DDEF98-C10F-4CB7-A828-7042F844027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770832" y="4357079"/>
            <a:ext cx="2710208" cy="2024186"/>
          </a:xfrm>
          <a:prstGeom prst="rect">
            <a:avLst/>
          </a:prstGeom>
        </p:spPr>
      </p:pic>
      <p:pic>
        <p:nvPicPr>
          <p:cNvPr id="7" name="Picture 6">
            <a:extLst>
              <a:ext uri="{FF2B5EF4-FFF2-40B4-BE49-F238E27FC236}">
                <a16:creationId xmlns:a16="http://schemas.microsoft.com/office/drawing/2014/main" id="{F14FD2F2-93D5-4A90-B86D-C8C67B0014B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237542" y="4331634"/>
            <a:ext cx="2710208" cy="2024186"/>
          </a:xfrm>
          <a:prstGeom prst="rect">
            <a:avLst/>
          </a:prstGeom>
        </p:spPr>
      </p:pic>
      <p:pic>
        <p:nvPicPr>
          <p:cNvPr id="8" name="Picture 7">
            <a:extLst>
              <a:ext uri="{FF2B5EF4-FFF2-40B4-BE49-F238E27FC236}">
                <a16:creationId xmlns:a16="http://schemas.microsoft.com/office/drawing/2014/main" id="{1871D295-A781-4A45-AA3A-3D7122414BB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704252" y="4357079"/>
            <a:ext cx="2710208" cy="2024186"/>
          </a:xfrm>
          <a:prstGeom prst="rect">
            <a:avLst/>
          </a:prstGeom>
        </p:spPr>
      </p:pic>
      <p:sp>
        <p:nvSpPr>
          <p:cNvPr id="13" name="TextBox 12">
            <a:extLst>
              <a:ext uri="{FF2B5EF4-FFF2-40B4-BE49-F238E27FC236}">
                <a16:creationId xmlns:a16="http://schemas.microsoft.com/office/drawing/2014/main" id="{2D38B966-31EF-46FA-9A3E-4FE972824FE5}"/>
              </a:ext>
            </a:extLst>
          </p:cNvPr>
          <p:cNvSpPr txBox="1"/>
          <p:nvPr/>
        </p:nvSpPr>
        <p:spPr>
          <a:xfrm>
            <a:off x="1052841" y="6381265"/>
            <a:ext cx="11083064" cy="923330"/>
          </a:xfrm>
          <a:prstGeom prst="rect">
            <a:avLst/>
          </a:prstGeom>
          <a:noFill/>
        </p:spPr>
        <p:txBody>
          <a:bodyPr wrap="square" rtlCol="0">
            <a:spAutoFit/>
          </a:bodyPr>
          <a:lstStyle/>
          <a:p>
            <a:r>
              <a:rPr lang="en-GB" dirty="0"/>
              <a:t>FNN Bayesian HN: (4, 2), Epochs: 133, Batch Size: 143, Learn rate: 0.0008, MSE: (0.0332 ± 0.0060). </a:t>
            </a:r>
          </a:p>
          <a:p>
            <a:br>
              <a:rPr lang="en-GB" dirty="0"/>
            </a:br>
            <a:endParaRPr lang="en-GB" dirty="0"/>
          </a:p>
        </p:txBody>
      </p:sp>
      <p:sp>
        <p:nvSpPr>
          <p:cNvPr id="26" name="TextBox 25">
            <a:extLst>
              <a:ext uri="{FF2B5EF4-FFF2-40B4-BE49-F238E27FC236}">
                <a16:creationId xmlns:a16="http://schemas.microsoft.com/office/drawing/2014/main" id="{A0A39316-47F6-430D-8721-BA360FBF8E8A}"/>
              </a:ext>
            </a:extLst>
          </p:cNvPr>
          <p:cNvSpPr txBox="1"/>
          <p:nvPr/>
        </p:nvSpPr>
        <p:spPr>
          <a:xfrm>
            <a:off x="440871" y="318407"/>
            <a:ext cx="11568793" cy="1200329"/>
          </a:xfrm>
          <a:prstGeom prst="rect">
            <a:avLst/>
          </a:prstGeom>
          <a:noFill/>
        </p:spPr>
        <p:txBody>
          <a:bodyPr wrap="square" rtlCol="0">
            <a:spAutoFit/>
          </a:bodyPr>
          <a:lstStyle/>
          <a:p>
            <a:r>
              <a:rPr lang="en-GB" dirty="0"/>
              <a:t>Comparing the RNN to the FNN, using ‘A grade’ hyperparameters, we see that the performance is similar. The RNN is slightly better than the FNN. However, this is the only RNN hyperparameter configuration which is able to contend with the FNN’s performance. Overall, the FNN had multiple sets of hyperparameters which gave optimal performance, whereas the other RNN configurations are generally sub-optimal.  </a:t>
            </a:r>
          </a:p>
        </p:txBody>
      </p:sp>
    </p:spTree>
    <p:extLst>
      <p:ext uri="{BB962C8B-B14F-4D97-AF65-F5344CB8AC3E}">
        <p14:creationId xmlns:p14="http://schemas.microsoft.com/office/powerpoint/2010/main" val="2933808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7248EA-659E-4ADF-83B2-87F23FD6E5D7}"/>
              </a:ext>
            </a:extLst>
          </p:cNvPr>
          <p:cNvPicPr>
            <a:picLocks noChangeAspect="1"/>
          </p:cNvPicPr>
          <p:nvPr/>
        </p:nvPicPr>
        <p:blipFill rotWithShape="1">
          <a:blip r:embed="rId2"/>
          <a:srcRect l="18415" t="35880" r="44021" b="12223"/>
          <a:stretch/>
        </p:blipFill>
        <p:spPr>
          <a:xfrm>
            <a:off x="1044585" y="1989220"/>
            <a:ext cx="8989753" cy="4435642"/>
          </a:xfrm>
          <a:prstGeom prst="rect">
            <a:avLst/>
          </a:prstGeom>
        </p:spPr>
      </p:pic>
      <p:sp>
        <p:nvSpPr>
          <p:cNvPr id="5" name="TextBox 4">
            <a:extLst>
              <a:ext uri="{FF2B5EF4-FFF2-40B4-BE49-F238E27FC236}">
                <a16:creationId xmlns:a16="http://schemas.microsoft.com/office/drawing/2014/main" id="{C674A8D7-3553-4C0B-A22B-9F5D919D1A09}"/>
              </a:ext>
            </a:extLst>
          </p:cNvPr>
          <p:cNvSpPr txBox="1"/>
          <p:nvPr/>
        </p:nvSpPr>
        <p:spPr>
          <a:xfrm>
            <a:off x="585537" y="328863"/>
            <a:ext cx="10459452" cy="369332"/>
          </a:xfrm>
          <a:prstGeom prst="rect">
            <a:avLst/>
          </a:prstGeom>
          <a:noFill/>
        </p:spPr>
        <p:txBody>
          <a:bodyPr wrap="square" rtlCol="0">
            <a:spAutoFit/>
          </a:bodyPr>
          <a:lstStyle/>
          <a:p>
            <a:r>
              <a:rPr lang="en-GB" dirty="0"/>
              <a:t>FNN v RNN comparison</a:t>
            </a:r>
          </a:p>
        </p:txBody>
      </p:sp>
      <p:sp>
        <p:nvSpPr>
          <p:cNvPr id="6" name="TextBox 5">
            <a:extLst>
              <a:ext uri="{FF2B5EF4-FFF2-40B4-BE49-F238E27FC236}">
                <a16:creationId xmlns:a16="http://schemas.microsoft.com/office/drawing/2014/main" id="{A9D295FC-7329-4FBC-B459-3B5216CF8F2F}"/>
              </a:ext>
            </a:extLst>
          </p:cNvPr>
          <p:cNvSpPr txBox="1"/>
          <p:nvPr/>
        </p:nvSpPr>
        <p:spPr>
          <a:xfrm>
            <a:off x="340894" y="882042"/>
            <a:ext cx="10948737" cy="923330"/>
          </a:xfrm>
          <a:prstGeom prst="rect">
            <a:avLst/>
          </a:prstGeom>
          <a:noFill/>
        </p:spPr>
        <p:txBody>
          <a:bodyPr wrap="square" rtlCol="0">
            <a:spAutoFit/>
          </a:bodyPr>
          <a:lstStyle/>
          <a:p>
            <a:r>
              <a:rPr lang="en-GB" dirty="0"/>
              <a:t>See Bayesian evaluation and Random Search evaluation .txt files for MSE comparisons.</a:t>
            </a:r>
          </a:p>
          <a:p>
            <a:endParaRPr lang="en-GB" dirty="0"/>
          </a:p>
          <a:p>
            <a:r>
              <a:rPr lang="en-GB" dirty="0"/>
              <a:t>Table is only partial. </a:t>
            </a:r>
          </a:p>
        </p:txBody>
      </p:sp>
    </p:spTree>
    <p:extLst>
      <p:ext uri="{BB962C8B-B14F-4D97-AF65-F5344CB8AC3E}">
        <p14:creationId xmlns:p14="http://schemas.microsoft.com/office/powerpoint/2010/main" val="1076477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8235-4F71-48FA-82A9-05C88F3071A3}"/>
              </a:ext>
            </a:extLst>
          </p:cNvPr>
          <p:cNvSpPr>
            <a:spLocks noGrp="1"/>
          </p:cNvSpPr>
          <p:nvPr>
            <p:ph type="title"/>
          </p:nvPr>
        </p:nvSpPr>
        <p:spPr/>
        <p:txBody>
          <a:bodyPr/>
          <a:lstStyle/>
          <a:p>
            <a:r>
              <a:rPr lang="en-GB" dirty="0"/>
              <a:t>End of Week 7 </a:t>
            </a:r>
          </a:p>
        </p:txBody>
      </p:sp>
      <p:sp>
        <p:nvSpPr>
          <p:cNvPr id="3" name="Content Placeholder 2">
            <a:extLst>
              <a:ext uri="{FF2B5EF4-FFF2-40B4-BE49-F238E27FC236}">
                <a16:creationId xmlns:a16="http://schemas.microsoft.com/office/drawing/2014/main" id="{4E1BB998-1489-4ADF-9DB4-ED75379ABF81}"/>
              </a:ext>
            </a:extLst>
          </p:cNvPr>
          <p:cNvSpPr>
            <a:spLocks noGrp="1"/>
          </p:cNvSpPr>
          <p:nvPr>
            <p:ph idx="1"/>
          </p:nvPr>
        </p:nvSpPr>
        <p:spPr/>
        <p:txBody>
          <a:bodyPr>
            <a:normAutofit fontScale="85000" lnSpcReduction="10000"/>
          </a:bodyPr>
          <a:lstStyle/>
          <a:p>
            <a:pPr marL="0" indent="0">
              <a:buNone/>
            </a:pPr>
            <a:r>
              <a:rPr lang="en-GB" dirty="0"/>
              <a:t>It was concluded that the prediction plots shown in the previous slides were not that optimal, they merely plot a fairly linear line through all the data. This is possibly due to most optimal configurations only having low learning rates between 0.0001 and 0.001 and epoch numbers lower than 400. </a:t>
            </a:r>
            <a:br>
              <a:rPr lang="en-GB" dirty="0"/>
            </a:br>
            <a:endParaRPr lang="en-GB" dirty="0"/>
          </a:p>
          <a:p>
            <a:pPr marL="0" indent="0">
              <a:buNone/>
            </a:pPr>
            <a:r>
              <a:rPr lang="en-GB" dirty="0"/>
              <a:t>By extending the domain search to include higher epoch numbers and searching above a learning rate of 0.001, better prediction plots may be obtained.</a:t>
            </a:r>
            <a:br>
              <a:rPr lang="en-GB" dirty="0"/>
            </a:br>
            <a:endParaRPr lang="en-GB" dirty="0"/>
          </a:p>
          <a:p>
            <a:pPr marL="0" indent="0">
              <a:buNone/>
            </a:pPr>
            <a:r>
              <a:rPr lang="en-GB" dirty="0"/>
              <a:t>This fine-tuning would always be performed anyway. The optimal-hyperparameters obtained from the different tuning methods can be used as our starting point.</a:t>
            </a:r>
            <a:br>
              <a:rPr lang="en-GB" dirty="0"/>
            </a:br>
            <a:br>
              <a:rPr lang="en-GB" dirty="0"/>
            </a:br>
            <a:r>
              <a:rPr lang="en-GB" dirty="0"/>
              <a:t>Once fine-tuned hyperparameters have been found for both the FNN and RNN, then a full performance comparison can be performed and conclusions drawn. </a:t>
            </a:r>
          </a:p>
        </p:txBody>
      </p:sp>
    </p:spTree>
    <p:extLst>
      <p:ext uri="{BB962C8B-B14F-4D97-AF65-F5344CB8AC3E}">
        <p14:creationId xmlns:p14="http://schemas.microsoft.com/office/powerpoint/2010/main" val="12201336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7CAD-BED2-4D21-8010-50BFF988B871}"/>
              </a:ext>
            </a:extLst>
          </p:cNvPr>
          <p:cNvSpPr>
            <a:spLocks noGrp="1"/>
          </p:cNvSpPr>
          <p:nvPr>
            <p:ph type="title"/>
          </p:nvPr>
        </p:nvSpPr>
        <p:spPr/>
        <p:txBody>
          <a:bodyPr/>
          <a:lstStyle/>
          <a:p>
            <a:r>
              <a:rPr lang="en-GB" dirty="0"/>
              <a:t>Week 8</a:t>
            </a:r>
          </a:p>
        </p:txBody>
      </p:sp>
      <p:sp>
        <p:nvSpPr>
          <p:cNvPr id="3" name="Content Placeholder 2">
            <a:extLst>
              <a:ext uri="{FF2B5EF4-FFF2-40B4-BE49-F238E27FC236}">
                <a16:creationId xmlns:a16="http://schemas.microsoft.com/office/drawing/2014/main" id="{925D7CCC-151D-4537-BB9B-35B414E42DBB}"/>
              </a:ext>
            </a:extLst>
          </p:cNvPr>
          <p:cNvSpPr>
            <a:spLocks noGrp="1"/>
          </p:cNvSpPr>
          <p:nvPr>
            <p:ph idx="1"/>
          </p:nvPr>
        </p:nvSpPr>
        <p:spPr/>
        <p:txBody>
          <a:bodyPr>
            <a:normAutofit/>
          </a:bodyPr>
          <a:lstStyle/>
          <a:p>
            <a:pPr marL="0" indent="0">
              <a:buNone/>
            </a:pPr>
            <a:r>
              <a:rPr lang="en-GB" dirty="0"/>
              <a:t>After the points raised from last week, further analysis is required.</a:t>
            </a:r>
          </a:p>
          <a:p>
            <a:endParaRPr lang="en-GB" dirty="0"/>
          </a:p>
          <a:p>
            <a:r>
              <a:rPr lang="en-GB" dirty="0"/>
              <a:t>Modify network training regime to output the Training MSE.</a:t>
            </a:r>
          </a:p>
          <a:p>
            <a:r>
              <a:rPr lang="en-GB" dirty="0"/>
              <a:t>Improve the testing regime to iterate over several samples to obtain a mean and standard deviation for each set of hyperparameters.</a:t>
            </a:r>
          </a:p>
          <a:p>
            <a:r>
              <a:rPr lang="en-GB" dirty="0"/>
              <a:t>Move Experiment 3 data from the testing set into the training set.</a:t>
            </a:r>
          </a:p>
          <a:p>
            <a:r>
              <a:rPr lang="en-GB" dirty="0"/>
              <a:t>Extend the search domain to access higher epoch numbers, 0 to 1000. Also search above a learning rate of 0.001.</a:t>
            </a:r>
          </a:p>
          <a:p>
            <a:endParaRPr lang="en-GB" dirty="0"/>
          </a:p>
        </p:txBody>
      </p:sp>
    </p:spTree>
    <p:extLst>
      <p:ext uri="{BB962C8B-B14F-4D97-AF65-F5344CB8AC3E}">
        <p14:creationId xmlns:p14="http://schemas.microsoft.com/office/powerpoint/2010/main" val="22540978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9284-7C99-4B60-B2BA-D679A9BD162C}"/>
              </a:ext>
            </a:extLst>
          </p:cNvPr>
          <p:cNvSpPr>
            <a:spLocks noGrp="1"/>
          </p:cNvSpPr>
          <p:nvPr>
            <p:ph type="title"/>
          </p:nvPr>
        </p:nvSpPr>
        <p:spPr>
          <a:xfrm>
            <a:off x="215462" y="-56084"/>
            <a:ext cx="10515600" cy="1325563"/>
          </a:xfrm>
        </p:spPr>
        <p:txBody>
          <a:bodyPr>
            <a:normAutofit/>
          </a:bodyPr>
          <a:lstStyle/>
          <a:p>
            <a:r>
              <a:rPr lang="en-GB" sz="3600" dirty="0"/>
              <a:t>Improved network training </a:t>
            </a:r>
            <a:br>
              <a:rPr lang="en-GB" sz="3600" dirty="0"/>
            </a:br>
            <a:r>
              <a:rPr lang="en-GB" sz="3600" dirty="0"/>
              <a:t>and testing regime</a:t>
            </a:r>
          </a:p>
        </p:txBody>
      </p:sp>
      <p:sp>
        <p:nvSpPr>
          <p:cNvPr id="3" name="Content Placeholder 2">
            <a:extLst>
              <a:ext uri="{FF2B5EF4-FFF2-40B4-BE49-F238E27FC236}">
                <a16:creationId xmlns:a16="http://schemas.microsoft.com/office/drawing/2014/main" id="{8E8E02F9-4931-4F10-8CB8-D08F62620703}"/>
              </a:ext>
            </a:extLst>
          </p:cNvPr>
          <p:cNvSpPr>
            <a:spLocks noGrp="1"/>
          </p:cNvSpPr>
          <p:nvPr>
            <p:ph idx="1"/>
          </p:nvPr>
        </p:nvSpPr>
        <p:spPr>
          <a:xfrm>
            <a:off x="265385" y="1215914"/>
            <a:ext cx="5207877" cy="606974"/>
          </a:xfrm>
        </p:spPr>
        <p:txBody>
          <a:bodyPr>
            <a:normAutofit/>
          </a:bodyPr>
          <a:lstStyle/>
          <a:p>
            <a:pPr marL="0" indent="0" algn="just">
              <a:buNone/>
            </a:pPr>
            <a:r>
              <a:rPr lang="en-GB" sz="1800" dirty="0"/>
              <a:t>The training regime was modified to average the MSE from every single data point during training.</a:t>
            </a:r>
          </a:p>
        </p:txBody>
      </p:sp>
      <p:pic>
        <p:nvPicPr>
          <p:cNvPr id="4" name="Picture 3">
            <a:extLst>
              <a:ext uri="{FF2B5EF4-FFF2-40B4-BE49-F238E27FC236}">
                <a16:creationId xmlns:a16="http://schemas.microsoft.com/office/drawing/2014/main" id="{D302FC48-A8F4-4CC4-ADBD-AF8D544108F9}"/>
              </a:ext>
            </a:extLst>
          </p:cNvPr>
          <p:cNvPicPr>
            <a:picLocks noChangeAspect="1"/>
          </p:cNvPicPr>
          <p:nvPr/>
        </p:nvPicPr>
        <p:blipFill rotWithShape="1">
          <a:blip r:embed="rId2"/>
          <a:srcRect l="619" t="33232" r="82094" b="19915"/>
          <a:stretch/>
        </p:blipFill>
        <p:spPr>
          <a:xfrm>
            <a:off x="380999" y="2041633"/>
            <a:ext cx="4427484" cy="4285121"/>
          </a:xfrm>
          <a:prstGeom prst="rect">
            <a:avLst/>
          </a:prstGeom>
        </p:spPr>
      </p:pic>
      <p:sp>
        <p:nvSpPr>
          <p:cNvPr id="5" name="TextBox 4">
            <a:extLst>
              <a:ext uri="{FF2B5EF4-FFF2-40B4-BE49-F238E27FC236}">
                <a16:creationId xmlns:a16="http://schemas.microsoft.com/office/drawing/2014/main" id="{52575FB8-91E8-455B-B6F2-8E1C1D2DAE6B}"/>
              </a:ext>
            </a:extLst>
          </p:cNvPr>
          <p:cNvSpPr txBox="1"/>
          <p:nvPr/>
        </p:nvSpPr>
        <p:spPr>
          <a:xfrm>
            <a:off x="5672960" y="94318"/>
            <a:ext cx="6419192" cy="923330"/>
          </a:xfrm>
          <a:prstGeom prst="rect">
            <a:avLst/>
          </a:prstGeom>
          <a:noFill/>
        </p:spPr>
        <p:txBody>
          <a:bodyPr wrap="square" rtlCol="0">
            <a:spAutoFit/>
          </a:bodyPr>
          <a:lstStyle/>
          <a:p>
            <a:pPr algn="just"/>
            <a:r>
              <a:rPr lang="en-GB" dirty="0"/>
              <a:t>Like in the network evaluation the previous week, all network training and testing was repeated at least 10 times over. </a:t>
            </a:r>
          </a:p>
          <a:p>
            <a:endParaRPr lang="en-GB" dirty="0"/>
          </a:p>
        </p:txBody>
      </p:sp>
      <p:pic>
        <p:nvPicPr>
          <p:cNvPr id="6" name="Picture 5">
            <a:extLst>
              <a:ext uri="{FF2B5EF4-FFF2-40B4-BE49-F238E27FC236}">
                <a16:creationId xmlns:a16="http://schemas.microsoft.com/office/drawing/2014/main" id="{CD1281D7-28E8-44C0-9EA6-15D6D1C2A011}"/>
              </a:ext>
            </a:extLst>
          </p:cNvPr>
          <p:cNvPicPr>
            <a:picLocks noChangeAspect="1"/>
          </p:cNvPicPr>
          <p:nvPr/>
        </p:nvPicPr>
        <p:blipFill rotWithShape="1">
          <a:blip r:embed="rId3"/>
          <a:srcRect l="453" t="11801" r="73620" b="13380"/>
          <a:stretch/>
        </p:blipFill>
        <p:spPr>
          <a:xfrm>
            <a:off x="5783316" y="794613"/>
            <a:ext cx="5883167" cy="6063387"/>
          </a:xfrm>
          <a:prstGeom prst="rect">
            <a:avLst/>
          </a:prstGeom>
        </p:spPr>
      </p:pic>
    </p:spTree>
    <p:extLst>
      <p:ext uri="{BB962C8B-B14F-4D97-AF65-F5344CB8AC3E}">
        <p14:creationId xmlns:p14="http://schemas.microsoft.com/office/powerpoint/2010/main" val="1794754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9284-7C99-4B60-B2BA-D679A9BD162C}"/>
              </a:ext>
            </a:extLst>
          </p:cNvPr>
          <p:cNvSpPr>
            <a:spLocks noGrp="1"/>
          </p:cNvSpPr>
          <p:nvPr>
            <p:ph type="title"/>
          </p:nvPr>
        </p:nvSpPr>
        <p:spPr>
          <a:xfrm>
            <a:off x="215462" y="-56084"/>
            <a:ext cx="10515600" cy="1325563"/>
          </a:xfrm>
        </p:spPr>
        <p:txBody>
          <a:bodyPr>
            <a:normAutofit/>
          </a:bodyPr>
          <a:lstStyle/>
          <a:p>
            <a:r>
              <a:rPr lang="en-GB" sz="3600" dirty="0"/>
              <a:t>Improved network training </a:t>
            </a:r>
            <a:br>
              <a:rPr lang="en-GB" sz="3600" dirty="0"/>
            </a:br>
            <a:r>
              <a:rPr lang="en-GB" sz="3600" dirty="0"/>
              <a:t>and testing regime</a:t>
            </a:r>
          </a:p>
        </p:txBody>
      </p:sp>
      <p:sp>
        <p:nvSpPr>
          <p:cNvPr id="5" name="TextBox 4">
            <a:extLst>
              <a:ext uri="{FF2B5EF4-FFF2-40B4-BE49-F238E27FC236}">
                <a16:creationId xmlns:a16="http://schemas.microsoft.com/office/drawing/2014/main" id="{52575FB8-91E8-455B-B6F2-8E1C1D2DAE6B}"/>
              </a:ext>
            </a:extLst>
          </p:cNvPr>
          <p:cNvSpPr txBox="1"/>
          <p:nvPr/>
        </p:nvSpPr>
        <p:spPr>
          <a:xfrm>
            <a:off x="107731" y="1172462"/>
            <a:ext cx="11976538" cy="2862322"/>
          </a:xfrm>
          <a:prstGeom prst="rect">
            <a:avLst/>
          </a:prstGeom>
          <a:noFill/>
        </p:spPr>
        <p:txBody>
          <a:bodyPr wrap="square" rtlCol="0">
            <a:spAutoFit/>
          </a:bodyPr>
          <a:lstStyle/>
          <a:p>
            <a:pPr algn="just"/>
            <a:r>
              <a:rPr lang="en-GB" dirty="0"/>
              <a:t>Repeating the Training and testing regime several times over has drastically improved the performance of the Bayesian optimisation algorithm. The output from a neural network can vary significantly due to the nature of the Stochastic Gradient Descent and back propagation processes. However, good hyperparameter sets should give relatively consistent performance with only limited variance. From multiple evaluations of the same hyperparameter set, the mean and standard deviation of the results can be combined and used as a measurement of the objective function for Bayesian Optimization. In this project, the average MSE output from </a:t>
            </a:r>
            <a:r>
              <a:rPr lang="en-GB" dirty="0" err="1"/>
              <a:t>n_sample</a:t>
            </a:r>
            <a:r>
              <a:rPr lang="en-GB" dirty="0"/>
              <a:t> iterations is summed with half the standard deviation of the different MSE values (</a:t>
            </a:r>
            <a:r>
              <a:rPr lang="en-GB" dirty="0" err="1"/>
              <a:t>avg_mse</a:t>
            </a:r>
            <a:r>
              <a:rPr lang="en-GB" dirty="0"/>
              <a:t> + </a:t>
            </a:r>
            <a:r>
              <a:rPr lang="en-GB" dirty="0" err="1"/>
              <a:t>std_dev</a:t>
            </a:r>
            <a:r>
              <a:rPr lang="en-GB" dirty="0"/>
              <a:t>/2). This weights the Bayesian algorithm to select for hyperparameter sets with lower error and standard deviation.  So far this has been very beneficial as the few Bayesian scripts run have all outputted good sets of hyperparameters whereas before, the script output was sometimes an anomalous and unpredictable. </a:t>
            </a:r>
          </a:p>
          <a:p>
            <a:endParaRPr lang="en-GB" dirty="0"/>
          </a:p>
        </p:txBody>
      </p:sp>
      <p:pic>
        <p:nvPicPr>
          <p:cNvPr id="3" name="Picture 2">
            <a:extLst>
              <a:ext uri="{FF2B5EF4-FFF2-40B4-BE49-F238E27FC236}">
                <a16:creationId xmlns:a16="http://schemas.microsoft.com/office/drawing/2014/main" id="{76570484-BB4F-43DA-8E01-CAEEC3D15843}"/>
              </a:ext>
            </a:extLst>
          </p:cNvPr>
          <p:cNvPicPr>
            <a:picLocks noChangeAspect="1"/>
          </p:cNvPicPr>
          <p:nvPr/>
        </p:nvPicPr>
        <p:blipFill rotWithShape="1">
          <a:blip r:embed="rId2"/>
          <a:srcRect l="31837" t="64664" r="44723" b="18923"/>
          <a:stretch/>
        </p:blipFill>
        <p:spPr>
          <a:xfrm>
            <a:off x="215462" y="4254377"/>
            <a:ext cx="7249028" cy="1812775"/>
          </a:xfrm>
          <a:prstGeom prst="rect">
            <a:avLst/>
          </a:prstGeom>
        </p:spPr>
      </p:pic>
      <p:sp>
        <p:nvSpPr>
          <p:cNvPr id="4" name="TextBox 3">
            <a:extLst>
              <a:ext uri="{FF2B5EF4-FFF2-40B4-BE49-F238E27FC236}">
                <a16:creationId xmlns:a16="http://schemas.microsoft.com/office/drawing/2014/main" id="{179737F9-202E-47CA-B70F-75C74921CD01}"/>
              </a:ext>
            </a:extLst>
          </p:cNvPr>
          <p:cNvSpPr txBox="1"/>
          <p:nvPr/>
        </p:nvSpPr>
        <p:spPr>
          <a:xfrm>
            <a:off x="7595118" y="4161453"/>
            <a:ext cx="4381420" cy="2308324"/>
          </a:xfrm>
          <a:prstGeom prst="rect">
            <a:avLst/>
          </a:prstGeom>
          <a:noFill/>
        </p:spPr>
        <p:txBody>
          <a:bodyPr wrap="square" rtlCol="0">
            <a:spAutoFit/>
          </a:bodyPr>
          <a:lstStyle/>
          <a:p>
            <a:pPr algn="just"/>
            <a:r>
              <a:rPr lang="en-GB" dirty="0"/>
              <a:t>Figure: The console output during a run of the Bayesian optimisation script (note this is the initial random seeding). </a:t>
            </a:r>
            <a:r>
              <a:rPr lang="en-GB" dirty="0" err="1"/>
              <a:t>GP_output</a:t>
            </a:r>
            <a:r>
              <a:rPr lang="en-GB" dirty="0"/>
              <a:t> is the return value of the objective function evaluated by the Bayesian algorithm. </a:t>
            </a:r>
            <a:br>
              <a:rPr lang="en-GB" dirty="0"/>
            </a:br>
            <a:r>
              <a:rPr lang="en-GB" dirty="0" err="1"/>
              <a:t>GP_output</a:t>
            </a:r>
            <a:r>
              <a:rPr lang="en-GB" dirty="0"/>
              <a:t> = MSE value + half its error.</a:t>
            </a:r>
          </a:p>
          <a:p>
            <a:r>
              <a:rPr lang="en-GB" dirty="0"/>
              <a:t>The training MSE is also shown although not used to weight the output in any way.</a:t>
            </a:r>
          </a:p>
        </p:txBody>
      </p:sp>
    </p:spTree>
    <p:extLst>
      <p:ext uri="{BB962C8B-B14F-4D97-AF65-F5344CB8AC3E}">
        <p14:creationId xmlns:p14="http://schemas.microsoft.com/office/powerpoint/2010/main" val="32230069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74A96-1F8A-4B6E-A7D1-6903E03ED0B8}"/>
              </a:ext>
            </a:extLst>
          </p:cNvPr>
          <p:cNvSpPr>
            <a:spLocks noGrp="1"/>
          </p:cNvSpPr>
          <p:nvPr>
            <p:ph type="title"/>
          </p:nvPr>
        </p:nvSpPr>
        <p:spPr>
          <a:xfrm>
            <a:off x="171108" y="-327422"/>
            <a:ext cx="10515600" cy="1325563"/>
          </a:xfrm>
        </p:spPr>
        <p:txBody>
          <a:bodyPr>
            <a:normAutofit/>
          </a:bodyPr>
          <a:lstStyle/>
          <a:p>
            <a:r>
              <a:rPr lang="en-GB" sz="2800" dirty="0"/>
              <a:t>Fine tuning parameters for the FNN</a:t>
            </a:r>
          </a:p>
        </p:txBody>
      </p:sp>
      <p:pic>
        <p:nvPicPr>
          <p:cNvPr id="5" name="Picture 4" descr="A picture containing person, standing, table, people&#10;&#10;Description automatically generated">
            <a:extLst>
              <a:ext uri="{FF2B5EF4-FFF2-40B4-BE49-F238E27FC236}">
                <a16:creationId xmlns:a16="http://schemas.microsoft.com/office/drawing/2014/main" id="{5D17CD85-153A-469E-8078-CDCCC98ABA41}"/>
              </a:ext>
            </a:extLst>
          </p:cNvPr>
          <p:cNvPicPr>
            <a:picLocks noChangeAspect="1"/>
          </p:cNvPicPr>
          <p:nvPr/>
        </p:nvPicPr>
        <p:blipFill rotWithShape="1">
          <a:blip r:embed="rId2">
            <a:extLst>
              <a:ext uri="{28A0092B-C50C-407E-A947-70E740481C1C}">
                <a14:useLocalDpi xmlns:a14="http://schemas.microsoft.com/office/drawing/2010/main" val="0"/>
              </a:ext>
            </a:extLst>
          </a:blip>
          <a:srcRect l="8726" t="9461" r="8954" b="6321"/>
          <a:stretch/>
        </p:blipFill>
        <p:spPr>
          <a:xfrm>
            <a:off x="6035880" y="2654177"/>
            <a:ext cx="5804652" cy="3349690"/>
          </a:xfrm>
          <a:prstGeom prst="rect">
            <a:avLst/>
          </a:prstGeom>
        </p:spPr>
      </p:pic>
      <p:pic>
        <p:nvPicPr>
          <p:cNvPr id="7" name="Picture 6" descr="A picture containing object, table, standing, room&#10;&#10;Description automatically generated">
            <a:extLst>
              <a:ext uri="{FF2B5EF4-FFF2-40B4-BE49-F238E27FC236}">
                <a16:creationId xmlns:a16="http://schemas.microsoft.com/office/drawing/2014/main" id="{6DC39458-73C3-4364-8623-8BF8B1CAB4A8}"/>
              </a:ext>
            </a:extLst>
          </p:cNvPr>
          <p:cNvPicPr>
            <a:picLocks noChangeAspect="1"/>
          </p:cNvPicPr>
          <p:nvPr/>
        </p:nvPicPr>
        <p:blipFill rotWithShape="1">
          <a:blip r:embed="rId3">
            <a:extLst>
              <a:ext uri="{28A0092B-C50C-407E-A947-70E740481C1C}">
                <a14:useLocalDpi xmlns:a14="http://schemas.microsoft.com/office/drawing/2010/main" val="0"/>
              </a:ext>
            </a:extLst>
          </a:blip>
          <a:srcRect l="7545" t="8330" r="8125" b="4849"/>
          <a:stretch/>
        </p:blipFill>
        <p:spPr>
          <a:xfrm>
            <a:off x="40961" y="2588321"/>
            <a:ext cx="5994919" cy="3481403"/>
          </a:xfrm>
          <a:prstGeom prst="rect">
            <a:avLst/>
          </a:prstGeom>
        </p:spPr>
      </p:pic>
      <p:sp>
        <p:nvSpPr>
          <p:cNvPr id="8" name="TextBox 7">
            <a:extLst>
              <a:ext uri="{FF2B5EF4-FFF2-40B4-BE49-F238E27FC236}">
                <a16:creationId xmlns:a16="http://schemas.microsoft.com/office/drawing/2014/main" id="{8AE907DE-6071-493F-B397-42CE5BD65972}"/>
              </a:ext>
            </a:extLst>
          </p:cNvPr>
          <p:cNvSpPr txBox="1"/>
          <p:nvPr/>
        </p:nvSpPr>
        <p:spPr>
          <a:xfrm>
            <a:off x="171108" y="788276"/>
            <a:ext cx="11729544" cy="1200329"/>
          </a:xfrm>
          <a:prstGeom prst="rect">
            <a:avLst/>
          </a:prstGeom>
          <a:noFill/>
        </p:spPr>
        <p:txBody>
          <a:bodyPr wrap="square" rtlCol="0">
            <a:spAutoFit/>
          </a:bodyPr>
          <a:lstStyle/>
          <a:p>
            <a:pPr algn="just"/>
            <a:r>
              <a:rPr lang="en-GB" dirty="0"/>
              <a:t>A Bayesian search identified the hyperparameters of HN (4, 2), 200 Epochs, 300 Batch size and a learning rate of 0.0008 as an optimal configuration. 1D grid searches were performed and the results plotted. The plots show that increasing the epoch number beyond 400 did not improve the predictive capabilities of this particular FNN structure. Also, the low learning rate means that the prediction plots were still fairly linear. </a:t>
            </a:r>
          </a:p>
        </p:txBody>
      </p:sp>
    </p:spTree>
    <p:extLst>
      <p:ext uri="{BB962C8B-B14F-4D97-AF65-F5344CB8AC3E}">
        <p14:creationId xmlns:p14="http://schemas.microsoft.com/office/powerpoint/2010/main" val="3211734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C7E5AD61-CA0F-4EE3-9296-F92598DAE711}"/>
              </a:ext>
            </a:extLst>
          </p:cNvPr>
          <p:cNvPicPr>
            <a:picLocks noChangeAspect="1"/>
          </p:cNvPicPr>
          <p:nvPr/>
        </p:nvPicPr>
        <p:blipFill rotWithShape="1">
          <a:blip r:embed="rId2">
            <a:extLst>
              <a:ext uri="{28A0092B-C50C-407E-A947-70E740481C1C}">
                <a14:useLocalDpi xmlns:a14="http://schemas.microsoft.com/office/drawing/2010/main" val="0"/>
              </a:ext>
            </a:extLst>
          </a:blip>
          <a:srcRect l="8800" t="9319" r="8888" b="6173"/>
          <a:stretch/>
        </p:blipFill>
        <p:spPr>
          <a:xfrm>
            <a:off x="5998778" y="2751080"/>
            <a:ext cx="5961994" cy="3452650"/>
          </a:xfrm>
          <a:prstGeom prst="rect">
            <a:avLst/>
          </a:prstGeom>
        </p:spPr>
      </p:pic>
      <p:pic>
        <p:nvPicPr>
          <p:cNvPr id="7" name="Picture 6" descr="A close up of a mans face&#10;&#10;Description automatically generated">
            <a:extLst>
              <a:ext uri="{FF2B5EF4-FFF2-40B4-BE49-F238E27FC236}">
                <a16:creationId xmlns:a16="http://schemas.microsoft.com/office/drawing/2014/main" id="{C0291660-EC0E-4C9C-BD67-E400ABAEA937}"/>
              </a:ext>
            </a:extLst>
          </p:cNvPr>
          <p:cNvPicPr>
            <a:picLocks noChangeAspect="1"/>
          </p:cNvPicPr>
          <p:nvPr/>
        </p:nvPicPr>
        <p:blipFill rotWithShape="1">
          <a:blip r:embed="rId3">
            <a:extLst>
              <a:ext uri="{28A0092B-C50C-407E-A947-70E740481C1C}">
                <a14:useLocalDpi xmlns:a14="http://schemas.microsoft.com/office/drawing/2010/main" val="0"/>
              </a:ext>
            </a:extLst>
          </a:blip>
          <a:srcRect l="9261" t="8857" r="9261" b="6635"/>
          <a:stretch/>
        </p:blipFill>
        <p:spPr>
          <a:xfrm>
            <a:off x="134006" y="2751081"/>
            <a:ext cx="5901558" cy="3452649"/>
          </a:xfrm>
          <a:prstGeom prst="rect">
            <a:avLst/>
          </a:prstGeom>
        </p:spPr>
      </p:pic>
      <p:sp>
        <p:nvSpPr>
          <p:cNvPr id="9" name="TextBox 8">
            <a:extLst>
              <a:ext uri="{FF2B5EF4-FFF2-40B4-BE49-F238E27FC236}">
                <a16:creationId xmlns:a16="http://schemas.microsoft.com/office/drawing/2014/main" id="{B6F8491E-B5F1-4E1C-8910-A453983422BD}"/>
              </a:ext>
            </a:extLst>
          </p:cNvPr>
          <p:cNvSpPr txBox="1"/>
          <p:nvPr/>
        </p:nvSpPr>
        <p:spPr>
          <a:xfrm>
            <a:off x="134006" y="827690"/>
            <a:ext cx="11729544" cy="1477328"/>
          </a:xfrm>
          <a:prstGeom prst="rect">
            <a:avLst/>
          </a:prstGeom>
          <a:noFill/>
        </p:spPr>
        <p:txBody>
          <a:bodyPr wrap="square" rtlCol="0">
            <a:spAutoFit/>
          </a:bodyPr>
          <a:lstStyle/>
          <a:p>
            <a:pPr algn="just"/>
            <a:r>
              <a:rPr lang="en-GB" dirty="0"/>
              <a:t>A Bayesian search identified the hyperparameters of HN (8, 4), 548 Epochs, 200 Batch size and a learning rate of 0.00015 as an optimal configuration. By performing a 1D grid search and plotting the results seen below, this was confirmed. Increasing the epoch number beyond 400 improved the predictive capabilities of this particular FNN structure, with a minimum around 450 to 550 epochs. However, only a low learning rate gave sufficient predictive capabilities which results in fairly linear prediction plots.</a:t>
            </a:r>
          </a:p>
        </p:txBody>
      </p:sp>
      <p:sp>
        <p:nvSpPr>
          <p:cNvPr id="10" name="Title 1">
            <a:extLst>
              <a:ext uri="{FF2B5EF4-FFF2-40B4-BE49-F238E27FC236}">
                <a16:creationId xmlns:a16="http://schemas.microsoft.com/office/drawing/2014/main" id="{1BAD365A-CBB2-4A55-BD46-43A8E3DE59BF}"/>
              </a:ext>
            </a:extLst>
          </p:cNvPr>
          <p:cNvSpPr>
            <a:spLocks noGrp="1"/>
          </p:cNvSpPr>
          <p:nvPr>
            <p:ph type="title"/>
          </p:nvPr>
        </p:nvSpPr>
        <p:spPr>
          <a:xfrm>
            <a:off x="134006" y="-297027"/>
            <a:ext cx="10515600" cy="1325563"/>
          </a:xfrm>
        </p:spPr>
        <p:txBody>
          <a:bodyPr>
            <a:normAutofit/>
          </a:bodyPr>
          <a:lstStyle/>
          <a:p>
            <a:r>
              <a:rPr lang="en-GB" sz="2800" dirty="0"/>
              <a:t>Fine tuning parameters for the FNN</a:t>
            </a:r>
          </a:p>
        </p:txBody>
      </p:sp>
    </p:spTree>
    <p:extLst>
      <p:ext uri="{BB962C8B-B14F-4D97-AF65-F5344CB8AC3E}">
        <p14:creationId xmlns:p14="http://schemas.microsoft.com/office/powerpoint/2010/main" val="3456199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A21787-6FA3-4CDD-9F1D-48A25D7580DB}"/>
              </a:ext>
            </a:extLst>
          </p:cNvPr>
          <p:cNvSpPr>
            <a:spLocks noGrp="1"/>
          </p:cNvSpPr>
          <p:nvPr>
            <p:ph type="subTitle" idx="1"/>
          </p:nvPr>
        </p:nvSpPr>
        <p:spPr>
          <a:xfrm>
            <a:off x="1469293" y="239591"/>
            <a:ext cx="2751015" cy="1655762"/>
          </a:xfrm>
        </p:spPr>
        <p:txBody>
          <a:bodyPr/>
          <a:lstStyle/>
          <a:p>
            <a:r>
              <a:rPr lang="en-GB" dirty="0"/>
              <a:t>Grid search</a:t>
            </a:r>
          </a:p>
        </p:txBody>
      </p:sp>
      <p:sp>
        <p:nvSpPr>
          <p:cNvPr id="4" name="Subtitle 2">
            <a:extLst>
              <a:ext uri="{FF2B5EF4-FFF2-40B4-BE49-F238E27FC236}">
                <a16:creationId xmlns:a16="http://schemas.microsoft.com/office/drawing/2014/main" id="{F978202E-BBBC-45DC-A531-7C20CF9DA89C}"/>
              </a:ext>
            </a:extLst>
          </p:cNvPr>
          <p:cNvSpPr txBox="1">
            <a:spLocks/>
          </p:cNvSpPr>
          <p:nvPr/>
        </p:nvSpPr>
        <p:spPr>
          <a:xfrm>
            <a:off x="7217508" y="147637"/>
            <a:ext cx="275101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Random search</a:t>
            </a:r>
          </a:p>
        </p:txBody>
      </p:sp>
      <p:sp>
        <p:nvSpPr>
          <p:cNvPr id="5" name="TextBox 4">
            <a:extLst>
              <a:ext uri="{FF2B5EF4-FFF2-40B4-BE49-F238E27FC236}">
                <a16:creationId xmlns:a16="http://schemas.microsoft.com/office/drawing/2014/main" id="{5D1E9C42-131D-462C-91A5-904AD8D53B19}"/>
              </a:ext>
            </a:extLst>
          </p:cNvPr>
          <p:cNvSpPr txBox="1"/>
          <p:nvPr/>
        </p:nvSpPr>
        <p:spPr>
          <a:xfrm>
            <a:off x="554890" y="899961"/>
            <a:ext cx="5326188" cy="4785926"/>
          </a:xfrm>
          <a:prstGeom prst="rect">
            <a:avLst/>
          </a:prstGeom>
          <a:noFill/>
        </p:spPr>
        <p:txBody>
          <a:bodyPr wrap="square" rtlCol="0">
            <a:spAutoFit/>
          </a:bodyPr>
          <a:lstStyle/>
          <a:p>
            <a:endParaRPr lang="en-GB" sz="1100" dirty="0"/>
          </a:p>
          <a:p>
            <a:r>
              <a:rPr lang="en-GB" sz="1400" dirty="0"/>
              <a:t>HN = [4,8]</a:t>
            </a:r>
          </a:p>
          <a:p>
            <a:r>
              <a:rPr lang="en-GB" sz="1400" dirty="0"/>
              <a:t>EPOCHS = [100, 200, 300, 400, 500]</a:t>
            </a:r>
          </a:p>
          <a:p>
            <a:r>
              <a:rPr lang="en-GB" sz="1400" dirty="0"/>
              <a:t>BATCH_SIZE = [50, 100, 200, 300]</a:t>
            </a:r>
          </a:p>
          <a:p>
            <a:r>
              <a:rPr lang="en-GB" sz="1400" dirty="0"/>
              <a:t>LR = [0.002, 0.004, 0.02, 0.04, 0.1]</a:t>
            </a:r>
          </a:p>
          <a:p>
            <a:endParaRPr lang="en-GB" sz="1400" dirty="0"/>
          </a:p>
          <a:p>
            <a:endParaRPr lang="en-GB" sz="1400" dirty="0"/>
          </a:p>
          <a:p>
            <a:endParaRPr lang="en-GB" sz="1400" dirty="0"/>
          </a:p>
          <a:p>
            <a:r>
              <a:rPr lang="en-GB" sz="1400" dirty="0"/>
              <a:t>Grid search algorithm execution time:  0:49:25.28 (</a:t>
            </a:r>
            <a:r>
              <a:rPr lang="en-GB" sz="1400" dirty="0" err="1"/>
              <a:t>hrs:mins:secs</a:t>
            </a:r>
            <a:r>
              <a:rPr lang="en-GB" sz="1400" dirty="0"/>
              <a:t>)</a:t>
            </a:r>
          </a:p>
          <a:p>
            <a:r>
              <a:rPr lang="en-GB" sz="1400" dirty="0"/>
              <a:t>No. of parameter configurations:  200</a:t>
            </a:r>
          </a:p>
          <a:p>
            <a:endParaRPr lang="en-GB" sz="1400" dirty="0"/>
          </a:p>
          <a:p>
            <a:r>
              <a:rPr lang="en-GB" sz="1400" dirty="0"/>
              <a:t>1 ) Params: HN =  4  Epochs =  500  LR =  0.004  Batch Size =  50</a:t>
            </a:r>
          </a:p>
          <a:p>
            <a:r>
              <a:rPr lang="en-GB" sz="1400" dirty="0"/>
              <a:t>MSE:  0.004060… </a:t>
            </a:r>
          </a:p>
          <a:p>
            <a:endParaRPr lang="en-GB" sz="1400" dirty="0"/>
          </a:p>
          <a:p>
            <a:r>
              <a:rPr lang="en-GB" sz="1400" dirty="0"/>
              <a:t>2 ) Params: HN =  4  Epochs =  400  LR =  0.002  Batch Size =  50</a:t>
            </a:r>
          </a:p>
          <a:p>
            <a:r>
              <a:rPr lang="en-GB" sz="1400" dirty="0"/>
              <a:t>MSE:  0.004304…</a:t>
            </a:r>
          </a:p>
          <a:p>
            <a:endParaRPr lang="en-GB" sz="1400" dirty="0"/>
          </a:p>
          <a:p>
            <a:r>
              <a:rPr lang="en-GB" sz="1400" dirty="0"/>
              <a:t>3 ) Params: HN =  4  Epochs =  500  LR =  0.004  Batch Size =  200</a:t>
            </a:r>
          </a:p>
          <a:p>
            <a:r>
              <a:rPr lang="en-GB" sz="1400" dirty="0"/>
              <a:t>MSE:  0.004360… </a:t>
            </a:r>
          </a:p>
          <a:p>
            <a:endParaRPr lang="en-GB" sz="1400" dirty="0"/>
          </a:p>
          <a:p>
            <a:r>
              <a:rPr lang="en-GB" sz="1400" dirty="0"/>
              <a:t>4 ) Params: HN =  8  Epochs =  300  LR =  0.002  Batch Size =  300</a:t>
            </a:r>
          </a:p>
          <a:p>
            <a:r>
              <a:rPr lang="en-GB" sz="1400" dirty="0"/>
              <a:t>MSE:  0.004405… </a:t>
            </a:r>
            <a:endParaRPr lang="en-GB" sz="1100" dirty="0"/>
          </a:p>
        </p:txBody>
      </p:sp>
      <p:sp>
        <p:nvSpPr>
          <p:cNvPr id="6" name="TextBox 5">
            <a:extLst>
              <a:ext uri="{FF2B5EF4-FFF2-40B4-BE49-F238E27FC236}">
                <a16:creationId xmlns:a16="http://schemas.microsoft.com/office/drawing/2014/main" id="{F7FBC954-1897-4E10-B268-6C3486315879}"/>
              </a:ext>
            </a:extLst>
          </p:cNvPr>
          <p:cNvSpPr txBox="1"/>
          <p:nvPr/>
        </p:nvSpPr>
        <p:spPr>
          <a:xfrm>
            <a:off x="5881078" y="704728"/>
            <a:ext cx="5970953" cy="5001369"/>
          </a:xfrm>
          <a:prstGeom prst="rect">
            <a:avLst/>
          </a:prstGeom>
          <a:noFill/>
        </p:spPr>
        <p:txBody>
          <a:bodyPr wrap="square" rtlCol="0">
            <a:spAutoFit/>
          </a:bodyPr>
          <a:lstStyle/>
          <a:p>
            <a:br>
              <a:rPr lang="en-GB" sz="1100" dirty="0"/>
            </a:br>
            <a:r>
              <a:rPr lang="en-GB" sz="1400" dirty="0"/>
              <a:t>Random uniform distributions were used for EPOCHS and Batch Size. A uniform logarithmic distribution was taken for LR.</a:t>
            </a:r>
            <a:br>
              <a:rPr lang="en-GB" sz="1400" dirty="0"/>
            </a:br>
            <a:r>
              <a:rPr lang="en-GB" sz="1400" dirty="0"/>
              <a:t>HN = [4,8] (randomly selected)</a:t>
            </a:r>
            <a:br>
              <a:rPr lang="en-GB" sz="1400" dirty="0"/>
            </a:br>
            <a:r>
              <a:rPr lang="en-GB" sz="1400" dirty="0"/>
              <a:t>EPOCHS from 20 to 500</a:t>
            </a:r>
            <a:br>
              <a:rPr lang="en-GB" sz="1400" dirty="0"/>
            </a:br>
            <a:r>
              <a:rPr lang="en-GB" sz="1400" dirty="0"/>
              <a:t>BATCH_SIZE from 10 to 300</a:t>
            </a:r>
            <a:br>
              <a:rPr lang="en-GB" sz="1400" dirty="0"/>
            </a:br>
            <a:r>
              <a:rPr lang="en-GB" sz="1400" dirty="0"/>
              <a:t>LR from 0.0001 to 0.20</a:t>
            </a:r>
            <a:br>
              <a:rPr lang="en-GB" sz="1400" dirty="0"/>
            </a:br>
            <a:br>
              <a:rPr lang="en-GB" sz="1400" dirty="0"/>
            </a:br>
            <a:r>
              <a:rPr lang="en-GB" sz="1400" dirty="0"/>
              <a:t>Random search algorithm execution time:  0:44:50.54 (</a:t>
            </a:r>
            <a:r>
              <a:rPr lang="en-GB" sz="1400" dirty="0" err="1"/>
              <a:t>hrs:mins:secs</a:t>
            </a:r>
            <a:r>
              <a:rPr lang="en-GB" sz="1400" dirty="0"/>
              <a:t>)</a:t>
            </a:r>
          </a:p>
          <a:p>
            <a:r>
              <a:rPr lang="en-GB" sz="1400" dirty="0"/>
              <a:t>No. of parameter configurations:  200</a:t>
            </a:r>
          </a:p>
          <a:p>
            <a:endParaRPr lang="en-GB" sz="1400" dirty="0"/>
          </a:p>
          <a:p>
            <a:r>
              <a:rPr lang="en-GB" sz="1400" dirty="0"/>
              <a:t>1 ) Params: HN =  8  Epochs =  72  LR =  0.01746…  Batch Size =  215</a:t>
            </a:r>
          </a:p>
          <a:p>
            <a:r>
              <a:rPr lang="en-GB" sz="1400" dirty="0"/>
              <a:t>MSE:  0.004604… </a:t>
            </a:r>
          </a:p>
          <a:p>
            <a:endParaRPr lang="en-GB" sz="1400" dirty="0"/>
          </a:p>
          <a:p>
            <a:r>
              <a:rPr lang="en-GB" sz="1400" dirty="0"/>
              <a:t>2 ) Params: HN =  8  Epochs =  79  LR =  0.008759…  Batch Size =  214</a:t>
            </a:r>
          </a:p>
          <a:p>
            <a:r>
              <a:rPr lang="en-GB" sz="1400" dirty="0"/>
              <a:t>MSE:  0.004694… </a:t>
            </a:r>
          </a:p>
          <a:p>
            <a:endParaRPr lang="en-GB" sz="1400" dirty="0"/>
          </a:p>
          <a:p>
            <a:r>
              <a:rPr lang="en-GB" sz="1400" dirty="0"/>
              <a:t>3 ) Params: HN =  4  Epochs =  54  LR =  0.03934…  Batch Size =  287</a:t>
            </a:r>
          </a:p>
          <a:p>
            <a:r>
              <a:rPr lang="en-GB" sz="1400" dirty="0"/>
              <a:t>MSE:  0.004718… </a:t>
            </a:r>
          </a:p>
          <a:p>
            <a:endParaRPr lang="en-GB" sz="1400" dirty="0"/>
          </a:p>
          <a:p>
            <a:r>
              <a:rPr lang="en-GB" sz="1400" dirty="0"/>
              <a:t>4 ) Params: HN =  8  Epochs =  482  LR =  0.0004220…  Batch Size =  277</a:t>
            </a:r>
          </a:p>
          <a:p>
            <a:r>
              <a:rPr lang="en-GB" sz="1400" dirty="0"/>
              <a:t>MSE:  0.004970… </a:t>
            </a:r>
          </a:p>
          <a:p>
            <a:endParaRPr lang="en-GB" sz="1400" dirty="0"/>
          </a:p>
        </p:txBody>
      </p:sp>
      <p:sp>
        <p:nvSpPr>
          <p:cNvPr id="2" name="TextBox 1">
            <a:extLst>
              <a:ext uri="{FF2B5EF4-FFF2-40B4-BE49-F238E27FC236}">
                <a16:creationId xmlns:a16="http://schemas.microsoft.com/office/drawing/2014/main" id="{6DDF194C-DA05-4517-967F-9C42B88D6022}"/>
              </a:ext>
            </a:extLst>
          </p:cNvPr>
          <p:cNvSpPr txBox="1"/>
          <p:nvPr/>
        </p:nvSpPr>
        <p:spPr>
          <a:xfrm>
            <a:off x="734646" y="5997135"/>
            <a:ext cx="9050216" cy="646331"/>
          </a:xfrm>
          <a:prstGeom prst="rect">
            <a:avLst/>
          </a:prstGeom>
          <a:noFill/>
        </p:spPr>
        <p:txBody>
          <a:bodyPr wrap="square" rtlCol="0">
            <a:spAutoFit/>
          </a:bodyPr>
          <a:lstStyle/>
          <a:p>
            <a:r>
              <a:rPr lang="en-GB" dirty="0">
                <a:solidFill>
                  <a:srgbClr val="0070C0"/>
                </a:solidFill>
              </a:rPr>
              <a:t>Grid search outperformed random search. Domain spaces more appropriate/equal. Need more parameter configurations?</a:t>
            </a:r>
          </a:p>
        </p:txBody>
      </p:sp>
    </p:spTree>
    <p:extLst>
      <p:ext uri="{BB962C8B-B14F-4D97-AF65-F5344CB8AC3E}">
        <p14:creationId xmlns:p14="http://schemas.microsoft.com/office/powerpoint/2010/main" val="2089937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BAD365A-CBB2-4A55-BD46-43A8E3DE59BF}"/>
              </a:ext>
            </a:extLst>
          </p:cNvPr>
          <p:cNvSpPr>
            <a:spLocks noGrp="1"/>
          </p:cNvSpPr>
          <p:nvPr>
            <p:ph type="title"/>
          </p:nvPr>
        </p:nvSpPr>
        <p:spPr>
          <a:xfrm>
            <a:off x="134006" y="-297027"/>
            <a:ext cx="10515600" cy="1325563"/>
          </a:xfrm>
        </p:spPr>
        <p:txBody>
          <a:bodyPr>
            <a:normAutofit/>
          </a:bodyPr>
          <a:lstStyle/>
          <a:p>
            <a:r>
              <a:rPr lang="en-GB" sz="2800" dirty="0"/>
              <a:t>Fine tuning parameters for the FNN</a:t>
            </a:r>
          </a:p>
        </p:txBody>
      </p:sp>
      <p:sp>
        <p:nvSpPr>
          <p:cNvPr id="9" name="TextBox 8">
            <a:extLst>
              <a:ext uri="{FF2B5EF4-FFF2-40B4-BE49-F238E27FC236}">
                <a16:creationId xmlns:a16="http://schemas.microsoft.com/office/drawing/2014/main" id="{B6F8491E-B5F1-4E1C-8910-A453983422BD}"/>
              </a:ext>
            </a:extLst>
          </p:cNvPr>
          <p:cNvSpPr txBox="1"/>
          <p:nvPr/>
        </p:nvSpPr>
        <p:spPr>
          <a:xfrm>
            <a:off x="21019" y="772510"/>
            <a:ext cx="12170981" cy="1323439"/>
          </a:xfrm>
          <a:prstGeom prst="rect">
            <a:avLst/>
          </a:prstGeom>
          <a:noFill/>
        </p:spPr>
        <p:txBody>
          <a:bodyPr wrap="square" rtlCol="0">
            <a:spAutoFit/>
          </a:bodyPr>
          <a:lstStyle/>
          <a:p>
            <a:pPr algn="just"/>
            <a:r>
              <a:rPr lang="en-GB" sz="1600" dirty="0"/>
              <a:t>From the previous learning rate plot for the hyperparameters of HN (8, 4), 548 Epochs and a Batch size of 200, the learning rate with the lowest error was within the range of 0.001 to 0.0001. This was further investigated by sampling 30 from the range. This plot is shown below on the left, the optimal learning rate lies within the range of 0.00012 to 0.00018. The initial Bayesian search outputted the learning rate of 0.00015, so it had already identified the optimised value. From plotting the batch size we can see that gain, the optimal value had already been selected by Bayesian Optimisation. This is the major benefit of using multiple iterations to average over for the training and testing regime.</a:t>
            </a:r>
          </a:p>
        </p:txBody>
      </p:sp>
      <p:pic>
        <p:nvPicPr>
          <p:cNvPr id="3" name="Picture 2" descr="A screenshot of a cell phone&#10;&#10;Description automatically generated">
            <a:extLst>
              <a:ext uri="{FF2B5EF4-FFF2-40B4-BE49-F238E27FC236}">
                <a16:creationId xmlns:a16="http://schemas.microsoft.com/office/drawing/2014/main" id="{41FB2EAD-EE69-4145-8245-C533CD0B8027}"/>
              </a:ext>
            </a:extLst>
          </p:cNvPr>
          <p:cNvPicPr>
            <a:picLocks noChangeAspect="1"/>
          </p:cNvPicPr>
          <p:nvPr/>
        </p:nvPicPr>
        <p:blipFill rotWithShape="1">
          <a:blip r:embed="rId3">
            <a:extLst>
              <a:ext uri="{28A0092B-C50C-407E-A947-70E740481C1C}">
                <a14:useLocalDpi xmlns:a14="http://schemas.microsoft.com/office/drawing/2010/main" val="0"/>
              </a:ext>
            </a:extLst>
          </a:blip>
          <a:srcRect l="4037" t="6836" r="7187" b="3160"/>
          <a:stretch/>
        </p:blipFill>
        <p:spPr>
          <a:xfrm>
            <a:off x="134006" y="2255923"/>
            <a:ext cx="5478518" cy="450836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694B32C7-2CDB-4388-B2B5-C54422673EB0}"/>
              </a:ext>
            </a:extLst>
          </p:cNvPr>
          <p:cNvPicPr>
            <a:picLocks noChangeAspect="1"/>
          </p:cNvPicPr>
          <p:nvPr/>
        </p:nvPicPr>
        <p:blipFill rotWithShape="1">
          <a:blip r:embed="rId4">
            <a:extLst>
              <a:ext uri="{28A0092B-C50C-407E-A947-70E740481C1C}">
                <a14:useLocalDpi xmlns:a14="http://schemas.microsoft.com/office/drawing/2010/main" val="0"/>
              </a:ext>
            </a:extLst>
          </a:blip>
          <a:srcRect l="2848" t="5833" r="6031" b="2677"/>
          <a:stretch/>
        </p:blipFill>
        <p:spPr>
          <a:xfrm>
            <a:off x="5833242" y="2255923"/>
            <a:ext cx="5596759" cy="4427608"/>
          </a:xfrm>
          <a:prstGeom prst="rect">
            <a:avLst/>
          </a:prstGeom>
        </p:spPr>
      </p:pic>
    </p:spTree>
    <p:extLst>
      <p:ext uri="{BB962C8B-B14F-4D97-AF65-F5344CB8AC3E}">
        <p14:creationId xmlns:p14="http://schemas.microsoft.com/office/powerpoint/2010/main" val="4151526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2244C-D80B-44A6-B08A-A12069F7CCDF}"/>
              </a:ext>
            </a:extLst>
          </p:cNvPr>
          <p:cNvSpPr>
            <a:spLocks noGrp="1"/>
          </p:cNvSpPr>
          <p:nvPr>
            <p:ph idx="1"/>
          </p:nvPr>
        </p:nvSpPr>
        <p:spPr/>
        <p:txBody>
          <a:bodyPr/>
          <a:lstStyle/>
          <a:p>
            <a:r>
              <a:rPr lang="en-GB" dirty="0"/>
              <a:t>As in the previous slides Bayesian searches found good sets of hyperparameters. However these still have low learning rates.</a:t>
            </a:r>
          </a:p>
          <a:p>
            <a:r>
              <a:rPr lang="en-GB" dirty="0"/>
              <a:t>More searches were conducted with the learning rate range set to 0.05 to 0.001.</a:t>
            </a:r>
          </a:p>
          <a:p>
            <a:r>
              <a:rPr lang="en-GB" dirty="0"/>
              <a:t>Hopefully optimal sets with higher learning rate will produce prediction plots that are less linear and better follow the data.</a:t>
            </a:r>
          </a:p>
          <a:p>
            <a:r>
              <a:rPr lang="en-GB" dirty="0"/>
              <a:t>What the previous graphs show, is that we can rely on Bayesian Optimisation to find an optimal set of hyperparameters without needing to do any further checks.</a:t>
            </a:r>
          </a:p>
        </p:txBody>
      </p:sp>
      <p:sp>
        <p:nvSpPr>
          <p:cNvPr id="4" name="Title 1">
            <a:extLst>
              <a:ext uri="{FF2B5EF4-FFF2-40B4-BE49-F238E27FC236}">
                <a16:creationId xmlns:a16="http://schemas.microsoft.com/office/drawing/2014/main" id="{10A1713A-A56E-42BD-A4FB-44C9666A2F38}"/>
              </a:ext>
            </a:extLst>
          </p:cNvPr>
          <p:cNvSpPr>
            <a:spLocks noGrp="1"/>
          </p:cNvSpPr>
          <p:nvPr>
            <p:ph type="title"/>
          </p:nvPr>
        </p:nvSpPr>
        <p:spPr>
          <a:xfrm>
            <a:off x="838200" y="-147283"/>
            <a:ext cx="10515600" cy="1325563"/>
          </a:xfrm>
        </p:spPr>
        <p:txBody>
          <a:bodyPr>
            <a:normAutofit/>
          </a:bodyPr>
          <a:lstStyle/>
          <a:p>
            <a:r>
              <a:rPr lang="en-GB" sz="2800" dirty="0"/>
              <a:t>Fine tuning parameters for the FNN</a:t>
            </a:r>
          </a:p>
        </p:txBody>
      </p:sp>
    </p:spTree>
    <p:extLst>
      <p:ext uri="{BB962C8B-B14F-4D97-AF65-F5344CB8AC3E}">
        <p14:creationId xmlns:p14="http://schemas.microsoft.com/office/powerpoint/2010/main" val="2288253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6892-A766-42BF-A5E5-BC959C3A12D1}"/>
              </a:ext>
            </a:extLst>
          </p:cNvPr>
          <p:cNvSpPr>
            <a:spLocks noGrp="1"/>
          </p:cNvSpPr>
          <p:nvPr>
            <p:ph type="title"/>
          </p:nvPr>
        </p:nvSpPr>
        <p:spPr>
          <a:xfrm>
            <a:off x="0" y="-367972"/>
            <a:ext cx="10515600" cy="1325563"/>
          </a:xfrm>
        </p:spPr>
        <p:txBody>
          <a:bodyPr>
            <a:normAutofit/>
          </a:bodyPr>
          <a:lstStyle/>
          <a:p>
            <a:r>
              <a:rPr lang="en-GB" sz="2400" dirty="0"/>
              <a:t>Optimal hyperparameters</a:t>
            </a:r>
          </a:p>
        </p:txBody>
      </p:sp>
      <p:sp>
        <p:nvSpPr>
          <p:cNvPr id="3" name="Content Placeholder 2">
            <a:extLst>
              <a:ext uri="{FF2B5EF4-FFF2-40B4-BE49-F238E27FC236}">
                <a16:creationId xmlns:a16="http://schemas.microsoft.com/office/drawing/2014/main" id="{A55D42E6-CA50-482C-895B-78D7189C10DC}"/>
              </a:ext>
            </a:extLst>
          </p:cNvPr>
          <p:cNvSpPr>
            <a:spLocks noGrp="1"/>
          </p:cNvSpPr>
          <p:nvPr>
            <p:ph idx="1"/>
          </p:nvPr>
        </p:nvSpPr>
        <p:spPr>
          <a:xfrm>
            <a:off x="315309" y="709448"/>
            <a:ext cx="11516711" cy="5467515"/>
          </a:xfrm>
        </p:spPr>
        <p:txBody>
          <a:bodyPr>
            <a:normAutofit/>
          </a:bodyPr>
          <a:lstStyle/>
          <a:p>
            <a:pPr marL="0" indent="0">
              <a:buNone/>
            </a:pPr>
            <a:r>
              <a:rPr lang="en-GB" sz="1600" dirty="0"/>
              <a:t>From the fine tuned Bayesian searches, several sets of optimal hyperparameters were identified for both the FNN and RNN. The best 4 optimal sets for each architecture were chosen for further analysis and are shown below.</a:t>
            </a:r>
          </a:p>
          <a:p>
            <a:pPr marL="0" indent="0">
              <a:buNone/>
            </a:pPr>
            <a:r>
              <a:rPr lang="en-GB" sz="1600" b="1" dirty="0"/>
              <a:t>FNN hyperparameter sets</a:t>
            </a:r>
          </a:p>
          <a:p>
            <a:pPr marL="0" indent="0">
              <a:buNone/>
            </a:pPr>
            <a:r>
              <a:rPr lang="en-GB" sz="1600" dirty="0"/>
              <a:t>1) HN (8, 4), Epochs 245, Batch Size 55, Learning Rate 0.00015, MSE (0.0308 ± 0.0014), Train MSE (0.0350 ± 0.0095)</a:t>
            </a:r>
          </a:p>
          <a:p>
            <a:pPr marL="0" indent="0">
              <a:buNone/>
            </a:pPr>
            <a:r>
              <a:rPr lang="en-GB" sz="1600" dirty="0"/>
              <a:t>2) HN (8, 4), Epochs 510, Batch Size 200, Learning Rate 0.00015, MSE (0.0309 ± 0.0019), Train MSE (0.0369 ± 0.0074)</a:t>
            </a:r>
          </a:p>
          <a:p>
            <a:pPr marL="0" indent="0">
              <a:buNone/>
            </a:pPr>
            <a:r>
              <a:rPr lang="en-GB" sz="1600" dirty="0"/>
              <a:t>3) HN (8, 4), Epochs 186, Batch Size 20, Learning Rate 0.00010, MSE (0.0313 ± 0.0020), Train MSE (0.0340 ± 0.0028)</a:t>
            </a:r>
          </a:p>
          <a:p>
            <a:pPr marL="0" indent="0">
              <a:buNone/>
            </a:pPr>
            <a:r>
              <a:rPr lang="en-GB" sz="1600" dirty="0"/>
              <a:t>4) HN (4, 4), Epochs 800, Batch Size 100, Learning Rate 0.00010, MSE (0.0315 ± 0.0021), Train MSE (0.0333 ± 0.0049)</a:t>
            </a:r>
          </a:p>
          <a:p>
            <a:pPr marL="0" indent="0">
              <a:buNone/>
            </a:pPr>
            <a:r>
              <a:rPr lang="en-GB" sz="1600" b="1" dirty="0"/>
              <a:t>RNN hyperparameter sets</a:t>
            </a:r>
          </a:p>
          <a:p>
            <a:pPr marL="0" indent="0">
              <a:buNone/>
            </a:pPr>
            <a:r>
              <a:rPr lang="en-GB" sz="1600" dirty="0"/>
              <a:t>1) HN 25, Epochs 36, BS 1, LR 0.000106, MSE (0.0335 ± 0.0012), Train MSE (0.0338 ± 0.0012)</a:t>
            </a:r>
          </a:p>
          <a:p>
            <a:pPr marL="0" indent="0">
              <a:buNone/>
            </a:pPr>
            <a:r>
              <a:rPr lang="en-GB" sz="1600" dirty="0"/>
              <a:t>2) HN 30, Epochs 141, BS 77, LR 0.000443, MSE (0.0341 ± 0.0015), Train MSE (0.0349 ± 0.0023)</a:t>
            </a:r>
          </a:p>
          <a:p>
            <a:pPr marL="0" indent="0">
              <a:buNone/>
            </a:pPr>
            <a:r>
              <a:rPr lang="en-GB" sz="1600" dirty="0"/>
              <a:t>3) HN 10, Epochs 50, BS 121, LR 0.002913, MSE (0.0351 ± 0.0024), Train MSE (0.0384 ± 0.0053)</a:t>
            </a:r>
          </a:p>
          <a:p>
            <a:pPr marL="0" indent="0">
              <a:buNone/>
            </a:pPr>
            <a:r>
              <a:rPr lang="en-GB" sz="1600" dirty="0"/>
              <a:t>4) HN 23, Epochs 96, BS 103, LR 0.000762, MSE (0.0351 ± 0.0023), Train MSE (0.0368 ± 0.0035)</a:t>
            </a:r>
          </a:p>
          <a:p>
            <a:pPr marL="0" indent="0">
              <a:buNone/>
            </a:pPr>
            <a:r>
              <a:rPr lang="en-GB" sz="1600" dirty="0"/>
              <a:t>The prediction plots for the first set of hyperparameters for both the FNN and RNN are shown in the following slides for comparison. However, the majority of all the plots look very similar regardless. The testing sets were changed to the 5</a:t>
            </a:r>
            <a:r>
              <a:rPr lang="en-GB" sz="1600" baseline="30000" dirty="0"/>
              <a:t>th</a:t>
            </a:r>
            <a:r>
              <a:rPr lang="en-GB" sz="1600" dirty="0"/>
              <a:t>, 10</a:t>
            </a:r>
            <a:r>
              <a:rPr lang="en-GB" sz="1600" baseline="30000" dirty="0"/>
              <a:t>th</a:t>
            </a:r>
            <a:r>
              <a:rPr lang="en-GB" sz="1600" dirty="0"/>
              <a:t>, 15</a:t>
            </a:r>
            <a:r>
              <a:rPr lang="en-GB" sz="1600" baseline="30000" dirty="0"/>
              <a:t>th</a:t>
            </a:r>
            <a:r>
              <a:rPr lang="en-GB" sz="1600" dirty="0"/>
              <a:t> and 20</a:t>
            </a:r>
            <a:r>
              <a:rPr lang="en-GB" sz="1600" baseline="30000" dirty="0"/>
              <a:t>th</a:t>
            </a:r>
            <a:r>
              <a:rPr lang="en-GB" sz="1600" dirty="0"/>
              <a:t> datasets to give fresh prediction plots to analyse. Note that the initial conditions for experiment 20 are at the end of their respective ranges, as such this data tests how good the neural network is at extrapolation beyond the conditions during training. The other 3 sets have roughly mid range initial conditions and as such, test the networks ability to predict interpolated data.</a:t>
            </a:r>
          </a:p>
        </p:txBody>
      </p:sp>
    </p:spTree>
    <p:extLst>
      <p:ext uri="{BB962C8B-B14F-4D97-AF65-F5344CB8AC3E}">
        <p14:creationId xmlns:p14="http://schemas.microsoft.com/office/powerpoint/2010/main" val="27714580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3F4DCDA-8E9B-45C0-A646-E446A24C5D0C}"/>
              </a:ext>
            </a:extLst>
          </p:cNvPr>
          <p:cNvPicPr>
            <a:picLocks noChangeAspect="1"/>
          </p:cNvPicPr>
          <p:nvPr/>
        </p:nvPicPr>
        <p:blipFill rotWithShape="1">
          <a:blip r:embed="rId2">
            <a:extLst>
              <a:ext uri="{28A0092B-C50C-407E-A947-70E740481C1C}">
                <a14:useLocalDpi xmlns:a14="http://schemas.microsoft.com/office/drawing/2010/main" val="0"/>
              </a:ext>
            </a:extLst>
          </a:blip>
          <a:srcRect t="11570"/>
          <a:stretch/>
        </p:blipFill>
        <p:spPr>
          <a:xfrm>
            <a:off x="440266" y="53069"/>
            <a:ext cx="5151672" cy="340246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E1DA0AF-71F6-41F3-AACC-F3607A3A1E1E}"/>
              </a:ext>
            </a:extLst>
          </p:cNvPr>
          <p:cNvPicPr>
            <a:picLocks noChangeAspect="1"/>
          </p:cNvPicPr>
          <p:nvPr/>
        </p:nvPicPr>
        <p:blipFill rotWithShape="1">
          <a:blip r:embed="rId3">
            <a:extLst>
              <a:ext uri="{28A0092B-C50C-407E-A947-70E740481C1C}">
                <a14:useLocalDpi xmlns:a14="http://schemas.microsoft.com/office/drawing/2010/main" val="0"/>
              </a:ext>
            </a:extLst>
          </a:blip>
          <a:srcRect t="11570"/>
          <a:stretch/>
        </p:blipFill>
        <p:spPr>
          <a:xfrm>
            <a:off x="440266" y="3455535"/>
            <a:ext cx="5151672" cy="340246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CDA53D2-05C9-4C92-AA5A-0C10FCAEA721}"/>
              </a:ext>
            </a:extLst>
          </p:cNvPr>
          <p:cNvPicPr>
            <a:picLocks noChangeAspect="1"/>
          </p:cNvPicPr>
          <p:nvPr/>
        </p:nvPicPr>
        <p:blipFill rotWithShape="1">
          <a:blip r:embed="rId4">
            <a:extLst>
              <a:ext uri="{28A0092B-C50C-407E-A947-70E740481C1C}">
                <a14:useLocalDpi xmlns:a14="http://schemas.microsoft.com/office/drawing/2010/main" val="0"/>
              </a:ext>
            </a:extLst>
          </a:blip>
          <a:srcRect t="8292"/>
          <a:stretch/>
        </p:blipFill>
        <p:spPr>
          <a:xfrm>
            <a:off x="6150474" y="0"/>
            <a:ext cx="5151673" cy="3528609"/>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699FFCF-22EE-4F96-9662-C798950F1199}"/>
              </a:ext>
            </a:extLst>
          </p:cNvPr>
          <p:cNvPicPr>
            <a:picLocks noChangeAspect="1"/>
          </p:cNvPicPr>
          <p:nvPr/>
        </p:nvPicPr>
        <p:blipFill rotWithShape="1">
          <a:blip r:embed="rId5">
            <a:extLst>
              <a:ext uri="{28A0092B-C50C-407E-A947-70E740481C1C}">
                <a14:useLocalDpi xmlns:a14="http://schemas.microsoft.com/office/drawing/2010/main" val="0"/>
              </a:ext>
            </a:extLst>
          </a:blip>
          <a:srcRect t="11570"/>
          <a:stretch/>
        </p:blipFill>
        <p:spPr>
          <a:xfrm>
            <a:off x="6150475" y="3528609"/>
            <a:ext cx="5151672" cy="3402466"/>
          </a:xfrm>
          <a:prstGeom prst="rect">
            <a:avLst/>
          </a:prstGeom>
        </p:spPr>
      </p:pic>
    </p:spTree>
    <p:extLst>
      <p:ext uri="{BB962C8B-B14F-4D97-AF65-F5344CB8AC3E}">
        <p14:creationId xmlns:p14="http://schemas.microsoft.com/office/powerpoint/2010/main" val="41718743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21468130-F673-4A9E-9856-F6BE7CEFB12E}"/>
              </a:ext>
            </a:extLst>
          </p:cNvPr>
          <p:cNvPicPr>
            <a:picLocks noChangeAspect="1"/>
          </p:cNvPicPr>
          <p:nvPr/>
        </p:nvPicPr>
        <p:blipFill rotWithShape="1">
          <a:blip r:embed="rId2">
            <a:extLst>
              <a:ext uri="{28A0092B-C50C-407E-A947-70E740481C1C}">
                <a14:useLocalDpi xmlns:a14="http://schemas.microsoft.com/office/drawing/2010/main" val="0"/>
              </a:ext>
            </a:extLst>
          </a:blip>
          <a:srcRect t="10760"/>
          <a:stretch/>
        </p:blipFill>
        <p:spPr>
          <a:xfrm>
            <a:off x="474132" y="129096"/>
            <a:ext cx="5144707" cy="34290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7C3AF97-90A8-4BC0-B60E-3F880D5C3DC9}"/>
              </a:ext>
            </a:extLst>
          </p:cNvPr>
          <p:cNvPicPr>
            <a:picLocks noChangeAspect="1"/>
          </p:cNvPicPr>
          <p:nvPr/>
        </p:nvPicPr>
        <p:blipFill rotWithShape="1">
          <a:blip r:embed="rId3">
            <a:extLst>
              <a:ext uri="{28A0092B-C50C-407E-A947-70E740481C1C}">
                <a14:useLocalDpi xmlns:a14="http://schemas.microsoft.com/office/drawing/2010/main" val="0"/>
              </a:ext>
            </a:extLst>
          </a:blip>
          <a:srcRect t="10760"/>
          <a:stretch/>
        </p:blipFill>
        <p:spPr>
          <a:xfrm>
            <a:off x="474134" y="3558096"/>
            <a:ext cx="5144707" cy="34290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9480DFD-851C-4501-8717-7650687E84E9}"/>
              </a:ext>
            </a:extLst>
          </p:cNvPr>
          <p:cNvPicPr>
            <a:picLocks noChangeAspect="1"/>
          </p:cNvPicPr>
          <p:nvPr/>
        </p:nvPicPr>
        <p:blipFill rotWithShape="1">
          <a:blip r:embed="rId4">
            <a:extLst>
              <a:ext uri="{28A0092B-C50C-407E-A947-70E740481C1C}">
                <a14:useLocalDpi xmlns:a14="http://schemas.microsoft.com/office/drawing/2010/main" val="0"/>
              </a:ext>
            </a:extLst>
          </a:blip>
          <a:srcRect t="10760"/>
          <a:stretch/>
        </p:blipFill>
        <p:spPr>
          <a:xfrm>
            <a:off x="6096000" y="129096"/>
            <a:ext cx="5144707" cy="34290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733D74C-84DD-4332-9FB7-037248DEBF51}"/>
              </a:ext>
            </a:extLst>
          </p:cNvPr>
          <p:cNvPicPr>
            <a:picLocks noChangeAspect="1"/>
          </p:cNvPicPr>
          <p:nvPr/>
        </p:nvPicPr>
        <p:blipFill rotWithShape="1">
          <a:blip r:embed="rId5">
            <a:extLst>
              <a:ext uri="{28A0092B-C50C-407E-A947-70E740481C1C}">
                <a14:useLocalDpi xmlns:a14="http://schemas.microsoft.com/office/drawing/2010/main" val="0"/>
              </a:ext>
            </a:extLst>
          </a:blip>
          <a:srcRect t="10760"/>
          <a:stretch/>
        </p:blipFill>
        <p:spPr>
          <a:xfrm>
            <a:off x="6096000" y="3558096"/>
            <a:ext cx="5144707" cy="3429000"/>
          </a:xfrm>
          <a:prstGeom prst="rect">
            <a:avLst/>
          </a:prstGeom>
        </p:spPr>
      </p:pic>
    </p:spTree>
    <p:extLst>
      <p:ext uri="{BB962C8B-B14F-4D97-AF65-F5344CB8AC3E}">
        <p14:creationId xmlns:p14="http://schemas.microsoft.com/office/powerpoint/2010/main" val="690492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EC00-476B-47F2-8B62-37BD4710A894}"/>
              </a:ext>
            </a:extLst>
          </p:cNvPr>
          <p:cNvSpPr>
            <a:spLocks noGrp="1"/>
          </p:cNvSpPr>
          <p:nvPr>
            <p:ph type="title"/>
          </p:nvPr>
        </p:nvSpPr>
        <p:spPr/>
        <p:txBody>
          <a:bodyPr/>
          <a:lstStyle/>
          <a:p>
            <a:r>
              <a:rPr lang="en-GB" dirty="0"/>
              <a:t>Conclusion – FNN v RNN</a:t>
            </a:r>
          </a:p>
        </p:txBody>
      </p:sp>
      <p:sp>
        <p:nvSpPr>
          <p:cNvPr id="3" name="Content Placeholder 2">
            <a:extLst>
              <a:ext uri="{FF2B5EF4-FFF2-40B4-BE49-F238E27FC236}">
                <a16:creationId xmlns:a16="http://schemas.microsoft.com/office/drawing/2014/main" id="{35FF8EF5-F911-4A05-ABA1-4096300FA776}"/>
              </a:ext>
            </a:extLst>
          </p:cNvPr>
          <p:cNvSpPr>
            <a:spLocks noGrp="1"/>
          </p:cNvSpPr>
          <p:nvPr>
            <p:ph idx="1"/>
          </p:nvPr>
        </p:nvSpPr>
        <p:spPr/>
        <p:txBody>
          <a:bodyPr>
            <a:normAutofit/>
          </a:bodyPr>
          <a:lstStyle/>
          <a:p>
            <a:pPr marL="0" indent="0">
              <a:buNone/>
            </a:pPr>
            <a:r>
              <a:rPr lang="en-GB" dirty="0"/>
              <a:t>The prediction plots in the previous slide show little variation in prediction ability between the FNN and RNN. It was the same case for the other hyperparameter prediction plots too. Both the FNN and RNN were equally good at predicting interpolated data. Both the FNN and RNN failed to correctly predict experiment 20 data which demonstrates their poor ability to deal with extrapolated data.</a:t>
            </a:r>
          </a:p>
          <a:p>
            <a:pPr marL="0" indent="0">
              <a:buNone/>
            </a:pPr>
            <a:endParaRPr lang="en-GB" dirty="0"/>
          </a:p>
          <a:p>
            <a:pPr marL="0" indent="0">
              <a:buNone/>
            </a:pPr>
            <a:r>
              <a:rPr lang="en-GB" dirty="0"/>
              <a:t>In any case, the conclusion can be made that a Recurrent Neural Network does not have any particular predictive advantage over a Feed-forward network when predicting data in an offline scenario. </a:t>
            </a:r>
          </a:p>
        </p:txBody>
      </p:sp>
    </p:spTree>
    <p:extLst>
      <p:ext uri="{BB962C8B-B14F-4D97-AF65-F5344CB8AC3E}">
        <p14:creationId xmlns:p14="http://schemas.microsoft.com/office/powerpoint/2010/main" val="16668786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66F2-E74C-4CCF-905E-4900C3B0E8F2}"/>
              </a:ext>
            </a:extLst>
          </p:cNvPr>
          <p:cNvSpPr>
            <a:spLocks noGrp="1"/>
          </p:cNvSpPr>
          <p:nvPr>
            <p:ph type="title"/>
          </p:nvPr>
        </p:nvSpPr>
        <p:spPr/>
        <p:txBody>
          <a:bodyPr/>
          <a:lstStyle/>
          <a:p>
            <a:r>
              <a:rPr lang="en-GB" dirty="0"/>
              <a:t>Conclusion – Hyperparameter tuning techniques</a:t>
            </a:r>
          </a:p>
        </p:txBody>
      </p:sp>
      <p:sp>
        <p:nvSpPr>
          <p:cNvPr id="3" name="Content Placeholder 2">
            <a:extLst>
              <a:ext uri="{FF2B5EF4-FFF2-40B4-BE49-F238E27FC236}">
                <a16:creationId xmlns:a16="http://schemas.microsoft.com/office/drawing/2014/main" id="{A32216A4-E705-4905-9A50-C4B9F0B4DDFB}"/>
              </a:ext>
            </a:extLst>
          </p:cNvPr>
          <p:cNvSpPr>
            <a:spLocks noGrp="1"/>
          </p:cNvSpPr>
          <p:nvPr>
            <p:ph idx="1"/>
          </p:nvPr>
        </p:nvSpPr>
        <p:spPr/>
        <p:txBody>
          <a:bodyPr>
            <a:normAutofit fontScale="92500" lnSpcReduction="10000"/>
          </a:bodyPr>
          <a:lstStyle/>
          <a:p>
            <a:pPr marL="0" indent="0">
              <a:buNone/>
            </a:pPr>
            <a:r>
              <a:rPr lang="en-GB" dirty="0"/>
              <a:t>This project demonstrated the relative merits and drawbacks for 5 different tuning methods. Each method has its particular usage and application. However, the best method for finding an optimal set of hyperparameters was the Gaussian Process Bayesian Optimisation. The key to this was improving the training and testing regime by repeating the network evaluations and drawing averages and standard deviations. This gave the Bayesian search error values which were much more accurate and representative of the hyperparameters, enabling it to properly find optimal values in only 250 evaluations.</a:t>
            </a:r>
          </a:p>
          <a:p>
            <a:pPr marL="0" indent="0">
              <a:buNone/>
            </a:pPr>
            <a:endParaRPr lang="en-GB" dirty="0"/>
          </a:p>
          <a:p>
            <a:pPr marL="0" indent="0">
              <a:buNone/>
            </a:pPr>
            <a:r>
              <a:rPr lang="en-GB" dirty="0"/>
              <a:t>Evolutionary algorithms were not applicable, but surrogate models offer a promising solution to hyperparameter optimisation.</a:t>
            </a:r>
          </a:p>
        </p:txBody>
      </p:sp>
    </p:spTree>
    <p:extLst>
      <p:ext uri="{BB962C8B-B14F-4D97-AF65-F5344CB8AC3E}">
        <p14:creationId xmlns:p14="http://schemas.microsoft.com/office/powerpoint/2010/main" val="1812271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71B1-E514-436B-A66F-07CFEE4766C9}"/>
              </a:ext>
            </a:extLst>
          </p:cNvPr>
          <p:cNvSpPr>
            <a:spLocks noGrp="1"/>
          </p:cNvSpPr>
          <p:nvPr>
            <p:ph type="title"/>
          </p:nvPr>
        </p:nvSpPr>
        <p:spPr>
          <a:xfrm>
            <a:off x="0" y="0"/>
            <a:ext cx="10515600" cy="1325563"/>
          </a:xfrm>
        </p:spPr>
        <p:txBody>
          <a:bodyPr/>
          <a:lstStyle/>
          <a:p>
            <a:r>
              <a:rPr lang="en-GB" dirty="0"/>
              <a:t>Outlook</a:t>
            </a:r>
          </a:p>
        </p:txBody>
      </p:sp>
      <p:sp>
        <p:nvSpPr>
          <p:cNvPr id="3" name="Content Placeholder 2">
            <a:extLst>
              <a:ext uri="{FF2B5EF4-FFF2-40B4-BE49-F238E27FC236}">
                <a16:creationId xmlns:a16="http://schemas.microsoft.com/office/drawing/2014/main" id="{1AC040C2-2794-4745-A12C-21995E8A2C9D}"/>
              </a:ext>
            </a:extLst>
          </p:cNvPr>
          <p:cNvSpPr>
            <a:spLocks noGrp="1"/>
          </p:cNvSpPr>
          <p:nvPr>
            <p:ph idx="1"/>
          </p:nvPr>
        </p:nvSpPr>
        <p:spPr>
          <a:xfrm>
            <a:off x="183930" y="1253331"/>
            <a:ext cx="11782097" cy="5486428"/>
          </a:xfrm>
        </p:spPr>
        <p:txBody>
          <a:bodyPr>
            <a:normAutofit fontScale="62500" lnSpcReduction="20000"/>
          </a:bodyPr>
          <a:lstStyle/>
          <a:p>
            <a:pPr marL="0" indent="0" algn="just">
              <a:buNone/>
            </a:pPr>
            <a:r>
              <a:rPr lang="en-GB" dirty="0"/>
              <a:t>For further evaluation predictive capabilities of FNNs and RNN there are a number of things which can be investigated:</a:t>
            </a:r>
          </a:p>
          <a:p>
            <a:pPr algn="just"/>
            <a:r>
              <a:rPr lang="en-GB" dirty="0"/>
              <a:t>Verify the training and testing procedure as well as the error measurement technique. As found during this project, a single training and testing iteration for a set of hyperparameters did not suffice. Iterating this several times over and taking the mean and standard deviation of the outputted error values gave a more accurate and representative error value for each set of hyperparameters. However, this does result in longer execution times than before, when even then I required a computer cluster using up to 80 cores at some points! In addition, different error measurements other than the Mean Squared Error may prove to be a more useful means of evaluation. Future work should verify and implement a more robust training and testing regime to improve execution times while retaining sufficient accuracy.</a:t>
            </a:r>
          </a:p>
          <a:p>
            <a:pPr algn="just"/>
            <a:r>
              <a:rPr lang="en-GB" dirty="0"/>
              <a:t>Accounting for training error. During this project, I did not pay much attention to the training error, only the testing error. However the training error is just as vital a measure of performance as the testing error. Often, the most optimal configuration comes from considering the training and testing error rather than just minimising the testing error alone. Future work should search the literature for common methods of minimising both the testing and training errors.</a:t>
            </a:r>
          </a:p>
          <a:p>
            <a:pPr algn="just"/>
            <a:r>
              <a:rPr lang="en-GB" dirty="0"/>
              <a:t>Predictive performance using interpolated and extrapolated data sets. As found in the final comparison between the FNN and the RNN, both neural networks performed similarly. This included good performance on interpolated data and poor performance on extrapolated data for both architectures. During my project, no thought was given to the concepts of extrapolated and interpolated data. Future work could further investigate the capability of either neural networks to extrapolate their predictions.</a:t>
            </a:r>
          </a:p>
          <a:p>
            <a:pPr algn="just"/>
            <a:r>
              <a:rPr lang="en-GB" dirty="0"/>
              <a:t>Surrogate Evolutionary Algorithms. During the project, evolutionary algorithms were found to be too computationally expensive as by their nature, they required lots of iterations over many generations to come to a whole set of optimal solutions. Despite being unsuitable for the purposes of this project, the offer of finding a whole array of optimal solutions is promising. In literature, lots of different solutions to surrogate based evolutionary algorithms exist to get around the problem of expensive objective functions. Future work could look at developing a surrogate based evolutionary algorithm to work with the current neural networks.</a:t>
            </a:r>
          </a:p>
        </p:txBody>
      </p:sp>
    </p:spTree>
    <p:extLst>
      <p:ext uri="{BB962C8B-B14F-4D97-AF65-F5344CB8AC3E}">
        <p14:creationId xmlns:p14="http://schemas.microsoft.com/office/powerpoint/2010/main" val="1653462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A21787-6FA3-4CDD-9F1D-48A25D7580DB}"/>
              </a:ext>
            </a:extLst>
          </p:cNvPr>
          <p:cNvSpPr>
            <a:spLocks noGrp="1"/>
          </p:cNvSpPr>
          <p:nvPr>
            <p:ph type="subTitle" idx="1"/>
          </p:nvPr>
        </p:nvSpPr>
        <p:spPr>
          <a:xfrm>
            <a:off x="1469293" y="239591"/>
            <a:ext cx="2751015" cy="1655762"/>
          </a:xfrm>
        </p:spPr>
        <p:txBody>
          <a:bodyPr/>
          <a:lstStyle/>
          <a:p>
            <a:r>
              <a:rPr lang="en-GB" dirty="0"/>
              <a:t>Grid search</a:t>
            </a:r>
          </a:p>
        </p:txBody>
      </p:sp>
      <p:sp>
        <p:nvSpPr>
          <p:cNvPr id="4" name="Subtitle 2">
            <a:extLst>
              <a:ext uri="{FF2B5EF4-FFF2-40B4-BE49-F238E27FC236}">
                <a16:creationId xmlns:a16="http://schemas.microsoft.com/office/drawing/2014/main" id="{F978202E-BBBC-45DC-A531-7C20CF9DA89C}"/>
              </a:ext>
            </a:extLst>
          </p:cNvPr>
          <p:cNvSpPr txBox="1">
            <a:spLocks/>
          </p:cNvSpPr>
          <p:nvPr/>
        </p:nvSpPr>
        <p:spPr>
          <a:xfrm>
            <a:off x="7217508" y="147637"/>
            <a:ext cx="275101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Random search</a:t>
            </a:r>
          </a:p>
        </p:txBody>
      </p:sp>
      <p:sp>
        <p:nvSpPr>
          <p:cNvPr id="5" name="TextBox 4">
            <a:extLst>
              <a:ext uri="{FF2B5EF4-FFF2-40B4-BE49-F238E27FC236}">
                <a16:creationId xmlns:a16="http://schemas.microsoft.com/office/drawing/2014/main" id="{5D1E9C42-131D-462C-91A5-904AD8D53B19}"/>
              </a:ext>
            </a:extLst>
          </p:cNvPr>
          <p:cNvSpPr txBox="1"/>
          <p:nvPr/>
        </p:nvSpPr>
        <p:spPr>
          <a:xfrm>
            <a:off x="554890" y="899961"/>
            <a:ext cx="5326188" cy="5001369"/>
          </a:xfrm>
          <a:prstGeom prst="rect">
            <a:avLst/>
          </a:prstGeom>
          <a:noFill/>
        </p:spPr>
        <p:txBody>
          <a:bodyPr wrap="square" rtlCol="0">
            <a:spAutoFit/>
          </a:bodyPr>
          <a:lstStyle/>
          <a:p>
            <a:endParaRPr lang="en-GB" sz="1100" dirty="0"/>
          </a:p>
          <a:p>
            <a:r>
              <a:rPr lang="en-GB" sz="1400" dirty="0"/>
              <a:t>HN = [4,6,8]</a:t>
            </a:r>
          </a:p>
          <a:p>
            <a:r>
              <a:rPr lang="en-GB" sz="1400" dirty="0"/>
              <a:t>EPOCHS = [50, 100,150,200,250,300,350,400,450,500]</a:t>
            </a:r>
            <a:br>
              <a:rPr lang="en-GB" sz="1400" dirty="0"/>
            </a:br>
            <a:r>
              <a:rPr lang="en-GB" sz="1400" dirty="0"/>
              <a:t>BATCH_SIZE = [50,100,150, 200,300]</a:t>
            </a:r>
            <a:br>
              <a:rPr lang="en-GB" sz="1400" dirty="0"/>
            </a:br>
            <a:r>
              <a:rPr lang="en-GB" sz="1400" dirty="0"/>
              <a:t>LR = 20 manually selected values from 0.0001 to 0.25</a:t>
            </a:r>
          </a:p>
          <a:p>
            <a:endParaRPr lang="en-GB" sz="1400" dirty="0"/>
          </a:p>
          <a:p>
            <a:endParaRPr lang="en-GB" sz="1400" dirty="0"/>
          </a:p>
          <a:p>
            <a:endParaRPr lang="en-GB" sz="1400" dirty="0"/>
          </a:p>
          <a:p>
            <a:r>
              <a:rPr lang="en-GB" sz="1400" dirty="0"/>
              <a:t>Grid search algorithm execution time: 10:57:39 (</a:t>
            </a:r>
            <a:r>
              <a:rPr lang="en-GB" sz="1400" dirty="0" err="1"/>
              <a:t>hrs:mins:secs</a:t>
            </a:r>
            <a:r>
              <a:rPr lang="en-GB" sz="1400" dirty="0"/>
              <a:t>)</a:t>
            </a:r>
          </a:p>
          <a:p>
            <a:r>
              <a:rPr lang="en-GB" sz="1400" dirty="0"/>
              <a:t>No. of parameter configurations:  3000</a:t>
            </a:r>
          </a:p>
          <a:p>
            <a:endParaRPr lang="en-GB" sz="1400" dirty="0"/>
          </a:p>
          <a:p>
            <a:r>
              <a:rPr lang="en-GB" sz="1400" dirty="0"/>
              <a:t>1 ) Params: HN =  4  Epochs =  150  LR =  0.01  Batch Size =  50</a:t>
            </a:r>
          </a:p>
          <a:p>
            <a:r>
              <a:rPr lang="en-GB" sz="1400" dirty="0"/>
              <a:t>MSE:  0.003392… </a:t>
            </a:r>
          </a:p>
          <a:p>
            <a:endParaRPr lang="en-GB" sz="1400" dirty="0"/>
          </a:p>
          <a:p>
            <a:r>
              <a:rPr lang="en-GB" sz="1400" dirty="0"/>
              <a:t>2 ) Params: HN =  8  Epochs =  250  LR =  0.001  Batch Size =  50</a:t>
            </a:r>
          </a:p>
          <a:p>
            <a:r>
              <a:rPr lang="en-GB" sz="1400" dirty="0"/>
              <a:t>MSE:  0.003953… </a:t>
            </a:r>
          </a:p>
          <a:p>
            <a:endParaRPr lang="en-GB" sz="1400" dirty="0"/>
          </a:p>
          <a:p>
            <a:r>
              <a:rPr lang="en-GB" sz="1400" dirty="0"/>
              <a:t>3 ) Params: HN =  8  Epochs =  450  LR =  0.0006  Batch Size =  50</a:t>
            </a:r>
          </a:p>
          <a:p>
            <a:r>
              <a:rPr lang="en-GB" sz="1400" dirty="0"/>
              <a:t>MSE:  0.004010… </a:t>
            </a:r>
          </a:p>
          <a:p>
            <a:endParaRPr lang="en-GB" sz="1400" dirty="0"/>
          </a:p>
          <a:p>
            <a:r>
              <a:rPr lang="en-GB" sz="1400" dirty="0"/>
              <a:t>4 ) Params: HN =  6  Epochs =  200  LR =  0.001  Batch Size =  50</a:t>
            </a:r>
          </a:p>
          <a:p>
            <a:r>
              <a:rPr lang="en-GB" sz="1400" dirty="0"/>
              <a:t>MSE:  0.004222…</a:t>
            </a:r>
          </a:p>
          <a:p>
            <a:endParaRPr lang="en-GB" sz="1400" dirty="0"/>
          </a:p>
        </p:txBody>
      </p:sp>
      <p:sp>
        <p:nvSpPr>
          <p:cNvPr id="6" name="TextBox 5">
            <a:extLst>
              <a:ext uri="{FF2B5EF4-FFF2-40B4-BE49-F238E27FC236}">
                <a16:creationId xmlns:a16="http://schemas.microsoft.com/office/drawing/2014/main" id="{F7FBC954-1897-4E10-B268-6C3486315879}"/>
              </a:ext>
            </a:extLst>
          </p:cNvPr>
          <p:cNvSpPr txBox="1"/>
          <p:nvPr/>
        </p:nvSpPr>
        <p:spPr>
          <a:xfrm>
            <a:off x="5881078" y="704728"/>
            <a:ext cx="5970953" cy="5863144"/>
          </a:xfrm>
          <a:prstGeom prst="rect">
            <a:avLst/>
          </a:prstGeom>
          <a:noFill/>
        </p:spPr>
        <p:txBody>
          <a:bodyPr wrap="square" rtlCol="0">
            <a:spAutoFit/>
          </a:bodyPr>
          <a:lstStyle/>
          <a:p>
            <a:br>
              <a:rPr lang="en-GB" sz="1100" dirty="0"/>
            </a:br>
            <a:r>
              <a:rPr lang="en-GB" sz="1400" dirty="0"/>
              <a:t>Random uniform distributions were used for EPOCHS and Batch Size. A uniform logarithmic distribution was taken for LR.</a:t>
            </a:r>
            <a:br>
              <a:rPr lang="en-GB" sz="1400" dirty="0"/>
            </a:br>
            <a:r>
              <a:rPr lang="en-GB" sz="1400" dirty="0"/>
              <a:t>HN = [4,6,8] (randomly selected)</a:t>
            </a:r>
            <a:br>
              <a:rPr lang="en-GB" sz="1400" dirty="0"/>
            </a:br>
            <a:r>
              <a:rPr lang="en-GB" sz="1400" dirty="0"/>
              <a:t>EPOCHS from 20 to 500</a:t>
            </a:r>
            <a:br>
              <a:rPr lang="en-GB" sz="1400" dirty="0"/>
            </a:br>
            <a:r>
              <a:rPr lang="en-GB" sz="1400" dirty="0"/>
              <a:t>BATCH_SIZE from 10 to 300</a:t>
            </a:r>
            <a:br>
              <a:rPr lang="en-GB" sz="1400" dirty="0"/>
            </a:br>
            <a:r>
              <a:rPr lang="en-GB" sz="1400" dirty="0"/>
              <a:t>LR from 0.0001 to 0.25</a:t>
            </a:r>
            <a:br>
              <a:rPr lang="en-GB" sz="1400" dirty="0"/>
            </a:br>
            <a:br>
              <a:rPr lang="en-GB" sz="1400" dirty="0"/>
            </a:br>
            <a:r>
              <a:rPr lang="en-GB" sz="1400" dirty="0"/>
              <a:t>Random search algorithm execution time: 13:18:23 and 7:57:26</a:t>
            </a:r>
            <a:br>
              <a:rPr lang="en-GB" sz="1400" dirty="0"/>
            </a:br>
            <a:r>
              <a:rPr lang="en-GB" sz="1400" dirty="0"/>
              <a:t>No. of parameter configurations:  3000 and 2000</a:t>
            </a:r>
          </a:p>
          <a:p>
            <a:endParaRPr lang="en-GB" sz="1400" dirty="0"/>
          </a:p>
          <a:p>
            <a:r>
              <a:rPr lang="en-GB" sz="1400" dirty="0">
                <a:solidFill>
                  <a:srgbClr val="FF0000"/>
                </a:solidFill>
              </a:rPr>
              <a:t>3000 over 13:18:23</a:t>
            </a:r>
          </a:p>
          <a:p>
            <a:r>
              <a:rPr lang="en-GB" sz="1400" dirty="0"/>
              <a:t>1 ) Params: HN =  8  Epochs =  152  LR =  0.003947…  Batch Size =  104</a:t>
            </a:r>
          </a:p>
          <a:p>
            <a:r>
              <a:rPr lang="en-GB" sz="1400" dirty="0"/>
              <a:t>MSE:  0.003672… </a:t>
            </a:r>
          </a:p>
          <a:p>
            <a:endParaRPr lang="en-GB" sz="1400" dirty="0"/>
          </a:p>
          <a:p>
            <a:r>
              <a:rPr lang="en-GB" sz="1400" dirty="0"/>
              <a:t>2 ) Params: HN =  6  Epochs =  379  LR =  0.0005412…  Batch Size =  11</a:t>
            </a:r>
          </a:p>
          <a:p>
            <a:r>
              <a:rPr lang="en-GB" sz="1400" dirty="0"/>
              <a:t>MSE:  0.003905… </a:t>
            </a:r>
          </a:p>
          <a:p>
            <a:endParaRPr lang="en-GB" sz="1400" dirty="0"/>
          </a:p>
          <a:p>
            <a:r>
              <a:rPr lang="en-GB" sz="1400" dirty="0">
                <a:solidFill>
                  <a:srgbClr val="FF0000"/>
                </a:solidFill>
              </a:rPr>
              <a:t>2000 over 7:57:26</a:t>
            </a:r>
          </a:p>
          <a:p>
            <a:r>
              <a:rPr lang="en-GB" sz="1400" dirty="0"/>
              <a:t>1 ) Params: HN = 6 Epochs = 402 LR = 0.0003725… Batch Size = 26</a:t>
            </a:r>
          </a:p>
          <a:p>
            <a:r>
              <a:rPr lang="en-GB" sz="1400" dirty="0"/>
              <a:t>MSE: 0.004061… </a:t>
            </a:r>
            <a:br>
              <a:rPr lang="en-GB" sz="1400" dirty="0"/>
            </a:br>
            <a:endParaRPr lang="en-GB" sz="1400" dirty="0"/>
          </a:p>
          <a:p>
            <a:r>
              <a:rPr lang="en-GB" sz="1400" dirty="0"/>
              <a:t>2 ) Params: HN = 6 Epochs = 117 LR = 0.02716… Batch Size = 76</a:t>
            </a:r>
          </a:p>
          <a:p>
            <a:r>
              <a:rPr lang="en-GB" sz="1400" dirty="0"/>
              <a:t>MSE: 0.004236…</a:t>
            </a:r>
            <a:br>
              <a:rPr lang="en-GB" sz="1400" dirty="0"/>
            </a:br>
            <a:br>
              <a:rPr lang="en-GB" sz="1400" dirty="0"/>
            </a:br>
            <a:endParaRPr lang="en-GB" sz="1400" dirty="0"/>
          </a:p>
        </p:txBody>
      </p:sp>
      <p:sp>
        <p:nvSpPr>
          <p:cNvPr id="2" name="TextBox 1">
            <a:extLst>
              <a:ext uri="{FF2B5EF4-FFF2-40B4-BE49-F238E27FC236}">
                <a16:creationId xmlns:a16="http://schemas.microsoft.com/office/drawing/2014/main" id="{6DDF194C-DA05-4517-967F-9C42B88D6022}"/>
              </a:ext>
            </a:extLst>
          </p:cNvPr>
          <p:cNvSpPr txBox="1"/>
          <p:nvPr/>
        </p:nvSpPr>
        <p:spPr>
          <a:xfrm>
            <a:off x="734646" y="5997135"/>
            <a:ext cx="9050216" cy="369332"/>
          </a:xfrm>
          <a:prstGeom prst="rect">
            <a:avLst/>
          </a:prstGeom>
          <a:noFill/>
        </p:spPr>
        <p:txBody>
          <a:bodyPr wrap="square" rtlCol="0">
            <a:spAutoFit/>
          </a:bodyPr>
          <a:lstStyle/>
          <a:p>
            <a:r>
              <a:rPr lang="en-GB" dirty="0">
                <a:solidFill>
                  <a:srgbClr val="0070C0"/>
                </a:solidFill>
              </a:rPr>
              <a:t>Grid search outperformed random search ... Again. Need more sparse data.</a:t>
            </a:r>
          </a:p>
        </p:txBody>
      </p:sp>
    </p:spTree>
    <p:extLst>
      <p:ext uri="{BB962C8B-B14F-4D97-AF65-F5344CB8AC3E}">
        <p14:creationId xmlns:p14="http://schemas.microsoft.com/office/powerpoint/2010/main" val="2450793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4609</TotalTime>
  <Words>12739</Words>
  <Application>Microsoft Office PowerPoint</Application>
  <PresentationFormat>Widescreen</PresentationFormat>
  <Paragraphs>678</Paragraphs>
  <Slides>87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Calibri Light</vt:lpstr>
      <vt:lpstr>Cambria Math</vt:lpstr>
      <vt:lpstr>Office Theme</vt:lpstr>
      <vt:lpstr>Neural Networks – Hyperparameter optimisation </vt:lpstr>
      <vt:lpstr>Network Hyperparameters</vt:lpstr>
      <vt:lpstr>Shortlist of Optimisers</vt:lpstr>
      <vt:lpstr>Plan</vt:lpstr>
      <vt:lpstr>Week 1 – 29/06/2020</vt:lpstr>
      <vt:lpstr>PowerPoint Presentation</vt:lpstr>
      <vt:lpstr>PowerPoint Presentation</vt:lpstr>
      <vt:lpstr>PowerPoint Presentation</vt:lpstr>
      <vt:lpstr>PowerPoint Presentation</vt:lpstr>
      <vt:lpstr>PowerPoint Presentation</vt:lpstr>
      <vt:lpstr>PowerPoint Presentation</vt:lpstr>
      <vt:lpstr>Grid search better than Random?</vt:lpstr>
      <vt:lpstr>Gaussian Process Bayesian Optimisation</vt:lpstr>
      <vt:lpstr>Week 2</vt:lpstr>
      <vt:lpstr>Gaussian Process Bayesian Optimisation</vt:lpstr>
      <vt:lpstr>Example output</vt:lpstr>
      <vt:lpstr>Gaussian Process Bayesian Optimisation</vt:lpstr>
      <vt:lpstr>Grid search heat map mesh</vt:lpstr>
      <vt:lpstr>What is Bayesian Optimisation?</vt:lpstr>
      <vt:lpstr>What is Bayesian Optimisation?</vt:lpstr>
      <vt:lpstr>What is Bayesian Optimisation? - The Acquisition function.</vt:lpstr>
      <vt:lpstr>What is Bayesian Optimisation? </vt:lpstr>
      <vt:lpstr>End of Week 2</vt:lpstr>
      <vt:lpstr>Week 3</vt:lpstr>
      <vt:lpstr>Evolutionary Algorithm</vt:lpstr>
      <vt:lpstr>Evolutionary Algorithm</vt:lpstr>
      <vt:lpstr>New Experimental data</vt:lpstr>
      <vt:lpstr>New Experimental data – Dataset B</vt:lpstr>
      <vt:lpstr>Identifying trends in the domain space</vt:lpstr>
      <vt:lpstr>Evaluating the performance of Grid search, Random search and GP Bayesian optimisation</vt:lpstr>
      <vt:lpstr>Finding the best hidden networks configuration</vt:lpstr>
      <vt:lpstr>Finding the optimal domain space</vt:lpstr>
      <vt:lpstr>PowerPoint Presentation</vt:lpstr>
      <vt:lpstr>PowerPoint Presentation</vt:lpstr>
      <vt:lpstr>PowerPoint Presentation</vt:lpstr>
      <vt:lpstr>End of Week 3</vt:lpstr>
      <vt:lpstr>Week 4</vt:lpstr>
      <vt:lpstr>Implementing parallel processing</vt:lpstr>
      <vt:lpstr>PowerPoint Presentation</vt:lpstr>
      <vt:lpstr>PowerPoint Presentation</vt:lpstr>
      <vt:lpstr>Week 4</vt:lpstr>
      <vt:lpstr>Week 5</vt:lpstr>
      <vt:lpstr>PowerPoint Presentation</vt:lpstr>
      <vt:lpstr>FNN results (See report for more details)</vt:lpstr>
      <vt:lpstr>RNN</vt:lpstr>
      <vt:lpstr>RNN results</vt:lpstr>
      <vt:lpstr>Week 5</vt:lpstr>
      <vt:lpstr>Week 6      (Partial week, away Thurs-Sun)</vt:lpstr>
      <vt:lpstr>Code error delay</vt:lpstr>
      <vt:lpstr>Test MSE variation</vt:lpstr>
      <vt:lpstr>Week 7 </vt:lpstr>
      <vt:lpstr>Prediction plots</vt:lpstr>
      <vt:lpstr>Optimal hyperparameters: FNN</vt:lpstr>
      <vt:lpstr>Optimal hyperparameters: FNN</vt:lpstr>
      <vt:lpstr>Optimal hyperparameters: RNN</vt:lpstr>
      <vt:lpstr>Optimal hyperparameters: RNN</vt:lpstr>
      <vt:lpstr>High data variation</vt:lpstr>
      <vt:lpstr>Comparing the optimal solutions</vt:lpstr>
      <vt:lpstr>Prediction plots</vt:lpstr>
      <vt:lpstr>FNN Grid Search</vt:lpstr>
      <vt:lpstr>FNN Random Search</vt:lpstr>
      <vt:lpstr>FNN Random Forest</vt:lpstr>
      <vt:lpstr>FNN Bayesian</vt:lpstr>
      <vt:lpstr>RNN Grid Search</vt:lpstr>
      <vt:lpstr>RNN Random Search</vt:lpstr>
      <vt:lpstr>RNN Random Forest</vt:lpstr>
      <vt:lpstr>RNN Bayesian</vt:lpstr>
      <vt:lpstr>Plot analysis</vt:lpstr>
      <vt:lpstr>PowerPoint Presentation</vt:lpstr>
      <vt:lpstr>RNN Random Forest</vt:lpstr>
      <vt:lpstr>FNN Bayesian</vt:lpstr>
      <vt:lpstr>PowerPoint Presentation</vt:lpstr>
      <vt:lpstr>PowerPoint Presentation</vt:lpstr>
      <vt:lpstr>End of Week 7 </vt:lpstr>
      <vt:lpstr>Week 8</vt:lpstr>
      <vt:lpstr>Improved network training  and testing regime</vt:lpstr>
      <vt:lpstr>Improved network training  and testing regime</vt:lpstr>
      <vt:lpstr>Fine tuning parameters for the FNN</vt:lpstr>
      <vt:lpstr>Fine tuning parameters for the FNN</vt:lpstr>
      <vt:lpstr>Fine tuning parameters for the FNN</vt:lpstr>
      <vt:lpstr>Fine tuning parameters for the FNN</vt:lpstr>
      <vt:lpstr>Optimal hyperparameters</vt:lpstr>
      <vt:lpstr>PowerPoint Presentation</vt:lpstr>
      <vt:lpstr>PowerPoint Presentation</vt:lpstr>
      <vt:lpstr>Conclusion – FNN v RNN</vt:lpstr>
      <vt:lpstr>Conclusion – Hyperparameter tuning techniques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 Hyperparameter optimisation </dc:title>
  <dc:creator>Adam Coxson</dc:creator>
  <cp:lastModifiedBy>Adam Coxson</cp:lastModifiedBy>
  <cp:revision>150</cp:revision>
  <dcterms:created xsi:type="dcterms:W3CDTF">2020-07-17T16:13:07Z</dcterms:created>
  <dcterms:modified xsi:type="dcterms:W3CDTF">2020-09-04T12:51:37Z</dcterms:modified>
</cp:coreProperties>
</file>